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6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7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3" r:id="rId3"/>
    <p:sldMasterId id="2147483712" r:id="rId4"/>
    <p:sldMasterId id="2147483724" r:id="rId5"/>
    <p:sldMasterId id="2147483742" r:id="rId6"/>
    <p:sldMasterId id="2147483837" r:id="rId7"/>
    <p:sldMasterId id="2147483872" r:id="rId8"/>
  </p:sldMasterIdLst>
  <p:notesMasterIdLst>
    <p:notesMasterId r:id="rId28"/>
  </p:notesMasterIdLst>
  <p:sldIdLst>
    <p:sldId id="375" r:id="rId9"/>
    <p:sldId id="311" r:id="rId10"/>
    <p:sldId id="365" r:id="rId11"/>
    <p:sldId id="312" r:id="rId12"/>
    <p:sldId id="361" r:id="rId13"/>
    <p:sldId id="360" r:id="rId14"/>
    <p:sldId id="359" r:id="rId15"/>
    <p:sldId id="368" r:id="rId16"/>
    <p:sldId id="296" r:id="rId17"/>
    <p:sldId id="374" r:id="rId18"/>
    <p:sldId id="372" r:id="rId19"/>
    <p:sldId id="347" r:id="rId20"/>
    <p:sldId id="370" r:id="rId21"/>
    <p:sldId id="371" r:id="rId22"/>
    <p:sldId id="319" r:id="rId23"/>
    <p:sldId id="320" r:id="rId24"/>
    <p:sldId id="315" r:id="rId25"/>
    <p:sldId id="373" r:id="rId26"/>
    <p:sldId id="3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unn" initials="JD" lastIdx="3" clrIdx="0">
    <p:extLst>
      <p:ext uri="{19B8F6BF-5375-455C-9EA6-DF929625EA0E}">
        <p15:presenceInfo xmlns:p15="http://schemas.microsoft.com/office/powerpoint/2012/main" userId="S-1-5-21-2127521184-1604012920-1887927527-20336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4472C3"/>
    <a:srgbClr val="70AB46"/>
    <a:srgbClr val="42B98B"/>
    <a:srgbClr val="652B91"/>
    <a:srgbClr val="DC2431"/>
    <a:srgbClr val="FA1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1026" autoAdjust="0"/>
    <p:restoredTop sz="77907" autoAdjust="0"/>
  </p:normalViewPr>
  <p:slideViewPr>
    <p:cSldViewPr snapToGrid="0">
      <p:cViewPr varScale="1">
        <p:scale>
          <a:sx n="73" d="100"/>
          <a:sy n="73" d="100"/>
        </p:scale>
        <p:origin x="552" y="36"/>
      </p:cViewPr>
      <p:guideLst/>
    </p:cSldViewPr>
  </p:slideViewPr>
  <p:outlineViewPr>
    <p:cViewPr>
      <p:scale>
        <a:sx n="33" d="100"/>
        <a:sy n="33" d="100"/>
      </p:scale>
      <p:origin x="0" y="-27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7D1AE-F534-445C-B24D-4DB3716BBFC7}" type="doc">
      <dgm:prSet loTypeId="urn:microsoft.com/office/officeart/2005/8/layout/cycle5" loCatId="cycle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5AF46B-159D-4EF7-925E-83A724BDF4AB}">
      <dgm:prSet phldrT="[Text]"/>
      <dgm:spPr/>
      <dgm:t>
        <a:bodyPr/>
        <a:lstStyle/>
        <a:p>
          <a:r>
            <a:rPr lang="en-US" dirty="0"/>
            <a:t>Serving</a:t>
          </a:r>
        </a:p>
      </dgm:t>
    </dgm:pt>
    <dgm:pt modelId="{E47EB8D6-4FF0-4556-B6E3-0F5FF6BA5471}" type="parTrans" cxnId="{C412BF8D-F644-4A93-8E12-E2AA237C58CB}">
      <dgm:prSet/>
      <dgm:spPr/>
      <dgm:t>
        <a:bodyPr/>
        <a:lstStyle/>
        <a:p>
          <a:endParaRPr lang="en-US"/>
        </a:p>
      </dgm:t>
    </dgm:pt>
    <dgm:pt modelId="{97FE32A8-37D8-487B-9BBE-F21B6FE9EB77}" type="sibTrans" cxnId="{C412BF8D-F644-4A93-8E12-E2AA237C58CB}">
      <dgm:prSet/>
      <dgm:spPr/>
      <dgm:t>
        <a:bodyPr/>
        <a:lstStyle/>
        <a:p>
          <a:endParaRPr lang="en-US"/>
        </a:p>
      </dgm:t>
    </dgm:pt>
    <dgm:pt modelId="{469A96AD-7ED3-41F6-87EE-D2C08D0441D2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Selling</a:t>
          </a:r>
        </a:p>
      </dgm:t>
    </dgm:pt>
    <dgm:pt modelId="{1E43BFA9-322B-4FAF-A5A8-BACB61D90A51}" type="parTrans" cxnId="{B1C009A0-3651-4B80-A993-B6CC8B16C174}">
      <dgm:prSet/>
      <dgm:spPr/>
      <dgm:t>
        <a:bodyPr/>
        <a:lstStyle/>
        <a:p>
          <a:endParaRPr lang="en-US"/>
        </a:p>
      </dgm:t>
    </dgm:pt>
    <dgm:pt modelId="{BCA83992-D251-4886-B2A0-84F97DF5B597}" type="sibTrans" cxnId="{B1C009A0-3651-4B80-A993-B6CC8B16C174}">
      <dgm:prSet/>
      <dgm:spPr/>
      <dgm:t>
        <a:bodyPr/>
        <a:lstStyle/>
        <a:p>
          <a:endParaRPr lang="en-US"/>
        </a:p>
      </dgm:t>
    </dgm:pt>
    <dgm:pt modelId="{CDFDD600-D5BF-4C17-A16D-22FDA2B389EE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Learning</a:t>
          </a:r>
        </a:p>
      </dgm:t>
    </dgm:pt>
    <dgm:pt modelId="{1C728011-8375-45AD-A190-BD630A60D168}" type="parTrans" cxnId="{2099346A-4C4B-4A9F-887B-96BBC8097F1E}">
      <dgm:prSet/>
      <dgm:spPr/>
      <dgm:t>
        <a:bodyPr/>
        <a:lstStyle/>
        <a:p>
          <a:endParaRPr lang="en-US"/>
        </a:p>
      </dgm:t>
    </dgm:pt>
    <dgm:pt modelId="{8101DE2B-F29B-4238-B055-3F82E3F0B4A0}" type="sibTrans" cxnId="{2099346A-4C4B-4A9F-887B-96BBC8097F1E}">
      <dgm:prSet/>
      <dgm:spPr/>
      <dgm:t>
        <a:bodyPr/>
        <a:lstStyle/>
        <a:p>
          <a:endParaRPr lang="en-US"/>
        </a:p>
      </dgm:t>
    </dgm:pt>
    <dgm:pt modelId="{A9411653-B069-484A-85AD-ED3A69916116}" type="pres">
      <dgm:prSet presAssocID="{8EA7D1AE-F534-445C-B24D-4DB3716BBFC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8E24A-5D68-4222-BD9F-7C26E44B43C9}" type="pres">
      <dgm:prSet presAssocID="{245AF46B-159D-4EF7-925E-83A724BDF4AB}" presName="node" presStyleLbl="node1" presStyleIdx="0" presStyleCnt="3" custAng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A2314-1F38-407A-9AB9-5034CC21D19A}" type="pres">
      <dgm:prSet presAssocID="{245AF46B-159D-4EF7-925E-83A724BDF4AB}" presName="spNode" presStyleCnt="0"/>
      <dgm:spPr/>
    </dgm:pt>
    <dgm:pt modelId="{EFFB4706-ED10-4673-BE72-56DBAAB62543}" type="pres">
      <dgm:prSet presAssocID="{97FE32A8-37D8-487B-9BBE-F21B6FE9EB77}" presName="sibTrans" presStyleLbl="sibTrans1D1" presStyleIdx="0" presStyleCnt="3"/>
      <dgm:spPr/>
      <dgm:t>
        <a:bodyPr/>
        <a:lstStyle/>
        <a:p>
          <a:endParaRPr lang="en-US"/>
        </a:p>
      </dgm:t>
    </dgm:pt>
    <dgm:pt modelId="{F5A2ADCD-A32C-4C0B-8B1B-D4E01E488F13}" type="pres">
      <dgm:prSet presAssocID="{469A96AD-7ED3-41F6-87EE-D2C08D0441D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388673-460F-4B68-B7C6-0E500051333A}" type="pres">
      <dgm:prSet presAssocID="{469A96AD-7ED3-41F6-87EE-D2C08D0441D2}" presName="spNode" presStyleCnt="0"/>
      <dgm:spPr/>
    </dgm:pt>
    <dgm:pt modelId="{E576A674-E1C1-4372-8A9A-CFD0430482D4}" type="pres">
      <dgm:prSet presAssocID="{BCA83992-D251-4886-B2A0-84F97DF5B597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4F6D4CF-3912-4B04-B111-C5D5B30E19E9}" type="pres">
      <dgm:prSet presAssocID="{CDFDD600-D5BF-4C17-A16D-22FDA2B389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D2241-9333-4C93-B512-E01E6F90D79B}" type="pres">
      <dgm:prSet presAssocID="{CDFDD600-D5BF-4C17-A16D-22FDA2B389EE}" presName="spNode" presStyleCnt="0"/>
      <dgm:spPr/>
    </dgm:pt>
    <dgm:pt modelId="{BE864604-5660-4DA6-B0D2-6765D2D08C77}" type="pres">
      <dgm:prSet presAssocID="{8101DE2B-F29B-4238-B055-3F82E3F0B4A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084A4FE3-6300-43D4-BAA7-8662D1275C9D}" type="presOf" srcId="{245AF46B-159D-4EF7-925E-83A724BDF4AB}" destId="{8ED8E24A-5D68-4222-BD9F-7C26E44B43C9}" srcOrd="0" destOrd="0" presId="urn:microsoft.com/office/officeart/2005/8/layout/cycle5"/>
    <dgm:cxn modelId="{B39ED71D-EFE6-4008-8C08-BB44B56C2354}" type="presOf" srcId="{CDFDD600-D5BF-4C17-A16D-22FDA2B389EE}" destId="{34F6D4CF-3912-4B04-B111-C5D5B30E19E9}" srcOrd="0" destOrd="0" presId="urn:microsoft.com/office/officeart/2005/8/layout/cycle5"/>
    <dgm:cxn modelId="{7B935536-FBB1-4600-8B75-8E2F5233DB7A}" type="presOf" srcId="{469A96AD-7ED3-41F6-87EE-D2C08D0441D2}" destId="{F5A2ADCD-A32C-4C0B-8B1B-D4E01E488F13}" srcOrd="0" destOrd="0" presId="urn:microsoft.com/office/officeart/2005/8/layout/cycle5"/>
    <dgm:cxn modelId="{86F95904-A578-43E8-AA36-C6089D2F8956}" type="presOf" srcId="{8EA7D1AE-F534-445C-B24D-4DB3716BBFC7}" destId="{A9411653-B069-484A-85AD-ED3A69916116}" srcOrd="0" destOrd="0" presId="urn:microsoft.com/office/officeart/2005/8/layout/cycle5"/>
    <dgm:cxn modelId="{B1C009A0-3651-4B80-A993-B6CC8B16C174}" srcId="{8EA7D1AE-F534-445C-B24D-4DB3716BBFC7}" destId="{469A96AD-7ED3-41F6-87EE-D2C08D0441D2}" srcOrd="1" destOrd="0" parTransId="{1E43BFA9-322B-4FAF-A5A8-BACB61D90A51}" sibTransId="{BCA83992-D251-4886-B2A0-84F97DF5B597}"/>
    <dgm:cxn modelId="{2099346A-4C4B-4A9F-887B-96BBC8097F1E}" srcId="{8EA7D1AE-F534-445C-B24D-4DB3716BBFC7}" destId="{CDFDD600-D5BF-4C17-A16D-22FDA2B389EE}" srcOrd="2" destOrd="0" parTransId="{1C728011-8375-45AD-A190-BD630A60D168}" sibTransId="{8101DE2B-F29B-4238-B055-3F82E3F0B4A0}"/>
    <dgm:cxn modelId="{C412BF8D-F644-4A93-8E12-E2AA237C58CB}" srcId="{8EA7D1AE-F534-445C-B24D-4DB3716BBFC7}" destId="{245AF46B-159D-4EF7-925E-83A724BDF4AB}" srcOrd="0" destOrd="0" parTransId="{E47EB8D6-4FF0-4556-B6E3-0F5FF6BA5471}" sibTransId="{97FE32A8-37D8-487B-9BBE-F21B6FE9EB77}"/>
    <dgm:cxn modelId="{6F8920AF-6D68-479C-B856-BF3697FF44BF}" type="presOf" srcId="{97FE32A8-37D8-487B-9BBE-F21B6FE9EB77}" destId="{EFFB4706-ED10-4673-BE72-56DBAAB62543}" srcOrd="0" destOrd="0" presId="urn:microsoft.com/office/officeart/2005/8/layout/cycle5"/>
    <dgm:cxn modelId="{E2EFF6D5-5245-432B-9A7E-EE1F8768E8D0}" type="presOf" srcId="{8101DE2B-F29B-4238-B055-3F82E3F0B4A0}" destId="{BE864604-5660-4DA6-B0D2-6765D2D08C77}" srcOrd="0" destOrd="0" presId="urn:microsoft.com/office/officeart/2005/8/layout/cycle5"/>
    <dgm:cxn modelId="{A91D352D-049B-4B18-AFE0-68D654B505B7}" type="presOf" srcId="{BCA83992-D251-4886-B2A0-84F97DF5B597}" destId="{E576A674-E1C1-4372-8A9A-CFD0430482D4}" srcOrd="0" destOrd="0" presId="urn:microsoft.com/office/officeart/2005/8/layout/cycle5"/>
    <dgm:cxn modelId="{645F5907-BA7D-4FFC-B952-04AC0554063C}" type="presParOf" srcId="{A9411653-B069-484A-85AD-ED3A69916116}" destId="{8ED8E24A-5D68-4222-BD9F-7C26E44B43C9}" srcOrd="0" destOrd="0" presId="urn:microsoft.com/office/officeart/2005/8/layout/cycle5"/>
    <dgm:cxn modelId="{49D8ABD3-9EE6-48D4-897D-6398547E64EC}" type="presParOf" srcId="{A9411653-B069-484A-85AD-ED3A69916116}" destId="{FFEA2314-1F38-407A-9AB9-5034CC21D19A}" srcOrd="1" destOrd="0" presId="urn:microsoft.com/office/officeart/2005/8/layout/cycle5"/>
    <dgm:cxn modelId="{819AF74A-3CA1-4178-87E9-FF342EF8E5BE}" type="presParOf" srcId="{A9411653-B069-484A-85AD-ED3A69916116}" destId="{EFFB4706-ED10-4673-BE72-56DBAAB62543}" srcOrd="2" destOrd="0" presId="urn:microsoft.com/office/officeart/2005/8/layout/cycle5"/>
    <dgm:cxn modelId="{06704BF0-47F4-4129-9FDE-EC13E1161120}" type="presParOf" srcId="{A9411653-B069-484A-85AD-ED3A69916116}" destId="{F5A2ADCD-A32C-4C0B-8B1B-D4E01E488F13}" srcOrd="3" destOrd="0" presId="urn:microsoft.com/office/officeart/2005/8/layout/cycle5"/>
    <dgm:cxn modelId="{67A63821-91B4-4549-A8F0-EA9DF7947180}" type="presParOf" srcId="{A9411653-B069-484A-85AD-ED3A69916116}" destId="{E9388673-460F-4B68-B7C6-0E500051333A}" srcOrd="4" destOrd="0" presId="urn:microsoft.com/office/officeart/2005/8/layout/cycle5"/>
    <dgm:cxn modelId="{C64D04B5-1A75-430B-8915-BE39C4695254}" type="presParOf" srcId="{A9411653-B069-484A-85AD-ED3A69916116}" destId="{E576A674-E1C1-4372-8A9A-CFD0430482D4}" srcOrd="5" destOrd="0" presId="urn:microsoft.com/office/officeart/2005/8/layout/cycle5"/>
    <dgm:cxn modelId="{4B3EECDC-9739-4DFB-8E29-EAEA3580245C}" type="presParOf" srcId="{A9411653-B069-484A-85AD-ED3A69916116}" destId="{34F6D4CF-3912-4B04-B111-C5D5B30E19E9}" srcOrd="6" destOrd="0" presId="urn:microsoft.com/office/officeart/2005/8/layout/cycle5"/>
    <dgm:cxn modelId="{FF524506-43B4-47C8-BDD3-089DA0240C9D}" type="presParOf" srcId="{A9411653-B069-484A-85AD-ED3A69916116}" destId="{1CBD2241-9333-4C93-B512-E01E6F90D79B}" srcOrd="7" destOrd="0" presId="urn:microsoft.com/office/officeart/2005/8/layout/cycle5"/>
    <dgm:cxn modelId="{CE7B418B-4946-4C2B-B8B0-E199A27C27AA}" type="presParOf" srcId="{A9411653-B069-484A-85AD-ED3A69916116}" destId="{BE864604-5660-4DA6-B0D2-6765D2D08C77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8E24A-5D68-4222-BD9F-7C26E44B43C9}">
      <dsp:nvSpPr>
        <dsp:cNvPr id="0" name=""/>
        <dsp:cNvSpPr/>
      </dsp:nvSpPr>
      <dsp:spPr>
        <a:xfrm>
          <a:off x="1014732" y="1469"/>
          <a:ext cx="1165265" cy="7574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Serving</a:t>
          </a:r>
        </a:p>
      </dsp:txBody>
      <dsp:txXfrm>
        <a:off x="1051706" y="38443"/>
        <a:ext cx="1091317" cy="683474"/>
      </dsp:txXfrm>
    </dsp:sp>
    <dsp:sp modelId="{EFFB4706-ED10-4673-BE72-56DBAAB62543}">
      <dsp:nvSpPr>
        <dsp:cNvPr id="0" name=""/>
        <dsp:cNvSpPr/>
      </dsp:nvSpPr>
      <dsp:spPr>
        <a:xfrm>
          <a:off x="588198" y="380180"/>
          <a:ext cx="2018333" cy="2018333"/>
        </a:xfrm>
        <a:custGeom>
          <a:avLst/>
          <a:gdLst/>
          <a:ahLst/>
          <a:cxnLst/>
          <a:rect l="0" t="0" r="0" b="0"/>
          <a:pathLst>
            <a:path>
              <a:moveTo>
                <a:pt x="1747831" y="321568"/>
              </a:moveTo>
              <a:arcTo wR="1009166" hR="1009166" stAng="19023035" swAng="2299657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2ADCD-A32C-4C0B-8B1B-D4E01E488F13}">
      <dsp:nvSpPr>
        <dsp:cNvPr id="0" name=""/>
        <dsp:cNvSpPr/>
      </dsp:nvSpPr>
      <dsp:spPr>
        <a:xfrm>
          <a:off x="1888696" y="1515219"/>
          <a:ext cx="1165265" cy="757422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Selling</a:t>
          </a:r>
        </a:p>
      </dsp:txBody>
      <dsp:txXfrm>
        <a:off x="1925670" y="1552193"/>
        <a:ext cx="1091317" cy="683474"/>
      </dsp:txXfrm>
    </dsp:sp>
    <dsp:sp modelId="{E576A674-E1C1-4372-8A9A-CFD0430482D4}">
      <dsp:nvSpPr>
        <dsp:cNvPr id="0" name=""/>
        <dsp:cNvSpPr/>
      </dsp:nvSpPr>
      <dsp:spPr>
        <a:xfrm>
          <a:off x="588198" y="380180"/>
          <a:ext cx="2018333" cy="2018333"/>
        </a:xfrm>
        <a:custGeom>
          <a:avLst/>
          <a:gdLst/>
          <a:ahLst/>
          <a:cxnLst/>
          <a:rect l="0" t="0" r="0" b="0"/>
          <a:pathLst>
            <a:path>
              <a:moveTo>
                <a:pt x="1318316" y="1969814"/>
              </a:moveTo>
              <a:arcTo wR="1009166" hR="1009166" stAng="4329668" swAng="2140665"/>
            </a:path>
          </a:pathLst>
        </a:custGeom>
        <a:noFill/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6D4CF-3912-4B04-B111-C5D5B30E19E9}">
      <dsp:nvSpPr>
        <dsp:cNvPr id="0" name=""/>
        <dsp:cNvSpPr/>
      </dsp:nvSpPr>
      <dsp:spPr>
        <a:xfrm>
          <a:off x="140768" y="1515219"/>
          <a:ext cx="1165265" cy="757422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Learning</a:t>
          </a:r>
        </a:p>
      </dsp:txBody>
      <dsp:txXfrm>
        <a:off x="177742" y="1552193"/>
        <a:ext cx="1091317" cy="683474"/>
      </dsp:txXfrm>
    </dsp:sp>
    <dsp:sp modelId="{BE864604-5660-4DA6-B0D2-6765D2D08C77}">
      <dsp:nvSpPr>
        <dsp:cNvPr id="0" name=""/>
        <dsp:cNvSpPr/>
      </dsp:nvSpPr>
      <dsp:spPr>
        <a:xfrm>
          <a:off x="588198" y="380180"/>
          <a:ext cx="2018333" cy="2018333"/>
        </a:xfrm>
        <a:custGeom>
          <a:avLst/>
          <a:gdLst/>
          <a:ahLst/>
          <a:cxnLst/>
          <a:rect l="0" t="0" r="0" b="0"/>
          <a:pathLst>
            <a:path>
              <a:moveTo>
                <a:pt x="3281" y="927849"/>
              </a:moveTo>
              <a:arcTo wR="1009166" hR="1009166" stAng="11077308" swAng="2299657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67351-5787-4CF6-9F40-146FC1495DF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4A09-C4C4-43EF-AA39-4C12590A6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ficeDev/Office-UI-Fabric/blob/master/ghdocs/COMPONENTS.md#navigation-component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order so first run stuff comes before add in </a:t>
            </a:r>
            <a:r>
              <a:rPr lang="en-US" dirty="0" err="1"/>
              <a:t>commsnds</a:t>
            </a:r>
            <a:r>
              <a:rPr lang="en-US" dirty="0"/>
              <a:t> on this slide and next and in the </a:t>
            </a:r>
            <a:r>
              <a:rPr lang="en-US" dirty="0" err="1"/>
              <a:t>dec,k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>
              <a:buFontTx/>
              <a:buChar char="-"/>
              <a:defRPr/>
            </a:pPr>
            <a:endParaRPr lang="en-US" dirty="0">
              <a:hlinkClick r:id="rId3"/>
            </a:endParaRPr>
          </a:p>
          <a:p>
            <a:pPr marL="171450" lvl="1" indent="-171450">
              <a:buFontTx/>
              <a:buChar char="-"/>
              <a:defRPr/>
            </a:pPr>
            <a:endParaRPr lang="en-US" dirty="0">
              <a:hlinkClick r:id="rId3"/>
            </a:endParaRPr>
          </a:p>
          <a:p>
            <a:endParaRPr lang="en-US" dirty="0"/>
          </a:p>
          <a:p>
            <a:pPr marL="171450" lvl="1" indent="-171450">
              <a:buFontTx/>
              <a:buChar char="-"/>
              <a:defRPr/>
            </a:pPr>
            <a:endParaRPr lang="en-US" dirty="0">
              <a:hlinkClick r:id="rId3"/>
            </a:endParaRPr>
          </a:p>
          <a:p>
            <a:pPr marL="171450" lvl="1" indent="-171450">
              <a:buFontTx/>
              <a:buChar char="-"/>
              <a:defRPr/>
            </a:pPr>
            <a:endParaRPr lang="en-US" dirty="0">
              <a:hlinkClick r:id="rId3"/>
            </a:endParaRPr>
          </a:p>
          <a:p>
            <a:pPr marL="171450" lvl="1" indent="-171450">
              <a:buFontTx/>
              <a:buChar char="-"/>
              <a:defRPr/>
            </a:pPr>
            <a:endParaRPr lang="en-US" dirty="0">
              <a:hlinkClick r:id="rId3"/>
            </a:endParaRP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3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Add</a:t>
            </a:r>
            <a:r>
              <a:rPr lang="en-US" sz="1200" baseline="0" dirty="0"/>
              <a:t> call-outs as appropriate to this slide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baseline="0" dirty="0"/>
              <a:t>Design for mobile first, touch experience. Fabric helps here. Test across platforms/browsers</a:t>
            </a: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Office UI Fabric for custom HTML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Icons – Use fabric</a:t>
            </a:r>
            <a:r>
              <a:rPr lang="en-US" sz="1200" baseline="0" dirty="0"/>
              <a:t> icons for a style that fits with Office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Typography – Use the typographic ramp provided in fabric to</a:t>
            </a:r>
            <a:r>
              <a:rPr lang="en-US" sz="1200" baseline="0" dirty="0"/>
              <a:t> create layout hierarchy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Color – Use the Fabric neutral and theme colors to accent</a:t>
            </a:r>
            <a:r>
              <a:rPr lang="en-US" sz="1200" baseline="0" dirty="0"/>
              <a:t> your </a:t>
            </a:r>
            <a:r>
              <a:rPr lang="en-US" sz="1200" baseline="0" dirty="0" err="1"/>
              <a:t>add-in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Office UI Fabric Components – reusable </a:t>
            </a:r>
            <a:r>
              <a:rPr lang="en-US" sz="1200" baseline="0" dirty="0" err="1"/>
              <a:t>layotus</a:t>
            </a:r>
            <a:r>
              <a:rPr lang="en-US" sz="1200" baseline="0" dirty="0"/>
              <a:t> for common UI elements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Search 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App bar overflows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For</a:t>
            </a:r>
            <a:r>
              <a:rPr lang="en-US" sz="1200" baseline="0" dirty="0"/>
              <a:t> content add-ins and </a:t>
            </a:r>
            <a:r>
              <a:rPr lang="en-US" sz="1200" dirty="0"/>
              <a:t>match default theme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</a:t>
            </a:r>
            <a:r>
              <a:rPr lang="en-US" sz="1200" baseline="0" dirty="0"/>
              <a:t> Calibri for content font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Choose neutral colors for data labels – allow the content to shine not your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Follow accent colors of common chart objects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Give your UI space, use margins and padding to avoid visual bugs that lead to less confidence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Fit within window even at 768px height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23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02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9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48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7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5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78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Lead users into your experience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Help them understand the value of your </a:t>
            </a:r>
            <a:r>
              <a:rPr lang="en-US" baseline="0" dirty="0" err="1"/>
              <a:t>add-in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If setup is required - give them a reason to invest more time and energy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Greet the user, be personal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assume they know how</a:t>
            </a:r>
            <a:r>
              <a:rPr lang="en-US" baseline="0" dirty="0"/>
              <a:t> your </a:t>
            </a:r>
            <a:r>
              <a:rPr lang="en-US" baseline="0" dirty="0" err="1"/>
              <a:t>add-in</a:t>
            </a:r>
            <a:r>
              <a:rPr lang="en-US" baseline="0"/>
              <a:t> works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3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Lead users into your experience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Give hints of the end result with sample visualizations or pictures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the steps they need to take to get to the end result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 ways to play with sample data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Include a “insert sample data” button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Use a primary button style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Focus the call-to action on getting started with samples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0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46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>
                <a:solidFill>
                  <a:srgbClr val="4F2F62"/>
                </a:solidFill>
                <a:latin typeface="+mn-lt"/>
                <a:ea typeface="+mn-ea"/>
                <a:cs typeface="+mn-cs"/>
              </a:rPr>
              <a:t>Custom UI hooks into Office applications</a:t>
            </a:r>
          </a:p>
          <a:p>
            <a:endParaRPr lang="en-US" sz="200" kern="1200" dirty="0">
              <a:solidFill>
                <a:srgbClr val="4F2F62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rgbClr val="4F2F62"/>
                </a:solidFill>
                <a:latin typeface="+mn-lt"/>
                <a:ea typeface="+mn-ea"/>
                <a:cs typeface="+mn-cs"/>
              </a:rPr>
              <a:t>Entry points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800" kern="1200" dirty="0">
                <a:solidFill>
                  <a:srgbClr val="4F2F62"/>
                </a:solidFill>
                <a:latin typeface="+mn-lt"/>
                <a:ea typeface="+mn-ea"/>
                <a:cs typeface="+mn-cs"/>
              </a:rPr>
              <a:t>Buttons on Ribbon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800" kern="1200" dirty="0">
                <a:solidFill>
                  <a:srgbClr val="4F2F62"/>
                </a:solidFill>
                <a:latin typeface="+mn-lt"/>
                <a:ea typeface="+mn-ea"/>
                <a:cs typeface="+mn-cs"/>
              </a:rPr>
              <a:t>Contextual Menus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 sz="200" kern="1200" dirty="0">
              <a:solidFill>
                <a:srgbClr val="4F2F62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rgbClr val="4F2F62"/>
                </a:solidFill>
                <a:latin typeface="+mn-lt"/>
                <a:ea typeface="+mn-ea"/>
                <a:cs typeface="+mn-cs"/>
              </a:rPr>
              <a:t>Actions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800" kern="1200" dirty="0" err="1">
                <a:solidFill>
                  <a:srgbClr val="4F2F62"/>
                </a:solidFill>
                <a:latin typeface="+mn-lt"/>
                <a:ea typeface="+mn-ea"/>
                <a:cs typeface="+mn-cs"/>
              </a:rPr>
              <a:t>ShowTaskpane</a:t>
            </a:r>
            <a:endParaRPr lang="en-US" sz="800" kern="1200" dirty="0">
              <a:solidFill>
                <a:srgbClr val="4F2F62"/>
              </a:solidFill>
              <a:latin typeface="+mn-lt"/>
              <a:ea typeface="+mn-ea"/>
              <a:cs typeface="+mn-cs"/>
            </a:endParaRP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800" kern="1200" dirty="0" err="1">
                <a:solidFill>
                  <a:srgbClr val="4F2F62"/>
                </a:solidFill>
                <a:latin typeface="+mn-lt"/>
                <a:ea typeface="+mn-ea"/>
                <a:cs typeface="+mn-cs"/>
              </a:rPr>
              <a:t>ExecuteFunction</a:t>
            </a:r>
            <a:endParaRPr lang="en-US" sz="800" kern="1200" dirty="0">
              <a:solidFill>
                <a:srgbClr val="4F2F62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7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802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1655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874157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5250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6935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2516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1"/>
            <a:ext cx="9860672" cy="899665"/>
          </a:xfrm>
        </p:spPr>
        <p:txBody>
          <a:bodyPr/>
          <a:lstStyle>
            <a:lvl1pPr marL="228653" indent="-228653">
              <a:defRPr sz="587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93577734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2084175"/>
            <a:ext cx="9860672" cy="899665"/>
          </a:xfrm>
        </p:spPr>
        <p:txBody>
          <a:bodyPr/>
          <a:lstStyle>
            <a:lvl1pPr marL="276872" indent="-276872">
              <a:tabLst>
                <a:tab pos="276872" algn="l"/>
              </a:tabLst>
              <a:defRPr sz="587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5603971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4"/>
            <a:ext cx="11653523" cy="914360"/>
          </a:xfrm>
        </p:spPr>
        <p:txBody>
          <a:bodyPr/>
          <a:lstStyle>
            <a:lvl1pPr marL="0" indent="0">
              <a:buNone/>
              <a:defRPr sz="5291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4648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0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91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5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0" y="3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985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77115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40978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991893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971922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4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7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pwujcik.REDMOND\Desktop\Toolkit_Grid\trans-gri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228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>
          <a:xfrm>
            <a:off x="-79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13" tIns="45306" rIns="90613" bIns="45306" rtlCol="0" anchor="ctr"/>
          <a:lstStyle/>
          <a:p>
            <a:pPr marL="0" marR="0" lvl="0" indent="0" algn="ctr" defTabSz="913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976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9" y="291103"/>
            <a:ext cx="11653834" cy="896518"/>
          </a:xfrm>
        </p:spPr>
        <p:txBody>
          <a:bodyPr/>
          <a:lstStyle>
            <a:lvl1pPr>
              <a:defRPr sz="568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0" y="1663940"/>
            <a:ext cx="10757099" cy="1865319"/>
          </a:xfrm>
        </p:spPr>
        <p:txBody>
          <a:bodyPr/>
          <a:lstStyle>
            <a:lvl1pPr>
              <a:defRPr sz="2548">
                <a:solidFill>
                  <a:schemeClr val="bg1"/>
                </a:solidFill>
                <a:latin typeface="+mn-lt"/>
              </a:defRPr>
            </a:lvl1pPr>
            <a:lvl2pPr>
              <a:defRPr sz="2352">
                <a:solidFill>
                  <a:schemeClr val="bg1"/>
                </a:solidFill>
              </a:defRPr>
            </a:lvl2pPr>
            <a:lvl3pPr>
              <a:defRPr sz="1960">
                <a:solidFill>
                  <a:schemeClr val="bg1"/>
                </a:solidFill>
              </a:defRPr>
            </a:lvl3pPr>
            <a:lvl4pPr>
              <a:defRPr sz="1764">
                <a:solidFill>
                  <a:schemeClr val="bg1"/>
                </a:solidFill>
              </a:defRPr>
            </a:lvl4pPr>
            <a:lvl5pPr>
              <a:defRPr sz="1764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6970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70" y="474237"/>
            <a:ext cx="1775509" cy="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31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90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2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1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4" y="539682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79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2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9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797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122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2712786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1491638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575635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5684763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9626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124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0658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112106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507988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783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6875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241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1721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655900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69735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07372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1959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601830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1"/>
            <a:ext cx="9860672" cy="899665"/>
          </a:xfrm>
        </p:spPr>
        <p:txBody>
          <a:bodyPr/>
          <a:lstStyle>
            <a:lvl1pPr marL="228653" indent="-228653">
              <a:defRPr sz="587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3730038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2084175"/>
            <a:ext cx="9860672" cy="899665"/>
          </a:xfrm>
        </p:spPr>
        <p:txBody>
          <a:bodyPr/>
          <a:lstStyle>
            <a:lvl1pPr marL="276872" indent="-276872">
              <a:tabLst>
                <a:tab pos="276872" algn="l"/>
              </a:tabLst>
              <a:defRPr sz="587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3055044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4"/>
            <a:ext cx="11653523" cy="914360"/>
          </a:xfrm>
        </p:spPr>
        <p:txBody>
          <a:bodyPr/>
          <a:lstStyle>
            <a:lvl1pPr marL="0" indent="0">
              <a:buNone/>
              <a:defRPr sz="5291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79966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0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442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0" y="3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745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52790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150075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851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505909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4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495523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3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pwujcik.REDMOND\Desktop\Toolkit_Grid\trans-gri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228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>
          <a:xfrm>
            <a:off x="-79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13" tIns="45306" rIns="90613" bIns="45306" rtlCol="0" anchor="ctr"/>
          <a:lstStyle/>
          <a:p>
            <a:pPr marL="0" marR="0" lvl="0" indent="0" algn="ctr" defTabSz="913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953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9" y="291103"/>
            <a:ext cx="11653834" cy="896518"/>
          </a:xfrm>
        </p:spPr>
        <p:txBody>
          <a:bodyPr/>
          <a:lstStyle>
            <a:lvl1pPr>
              <a:defRPr sz="568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0" y="1663940"/>
            <a:ext cx="10757099" cy="1865319"/>
          </a:xfrm>
        </p:spPr>
        <p:txBody>
          <a:bodyPr/>
          <a:lstStyle>
            <a:lvl1pPr>
              <a:defRPr sz="2548">
                <a:solidFill>
                  <a:schemeClr val="bg1"/>
                </a:solidFill>
                <a:latin typeface="+mn-lt"/>
              </a:defRPr>
            </a:lvl1pPr>
            <a:lvl2pPr>
              <a:defRPr sz="2352">
                <a:solidFill>
                  <a:schemeClr val="bg1"/>
                </a:solidFill>
              </a:defRPr>
            </a:lvl2pPr>
            <a:lvl3pPr>
              <a:defRPr sz="1960">
                <a:solidFill>
                  <a:schemeClr val="bg1"/>
                </a:solidFill>
              </a:defRPr>
            </a:lvl3pPr>
            <a:lvl4pPr>
              <a:defRPr sz="1764">
                <a:solidFill>
                  <a:schemeClr val="bg1"/>
                </a:solidFill>
              </a:defRPr>
            </a:lvl4pPr>
            <a:lvl5pPr>
              <a:defRPr sz="1764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77151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69239" y="2077800"/>
            <a:ext cx="6274974" cy="35925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427981" y="6207972"/>
            <a:ext cx="1623170" cy="358961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7365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207972"/>
            <a:ext cx="1623170" cy="358961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2476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6269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5595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3984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4462">
                      <a:schemeClr val="bg1"/>
                    </a:gs>
                    <a:gs pos="62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9163">
                      <a:schemeClr val="bg1"/>
                    </a:gs>
                    <a:gs pos="19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7505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45189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9395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67823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3984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2pPr>
            <a:lvl3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3pPr>
            <a:lvl4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4pPr>
            <a:lvl5pPr>
              <a:defRPr lang="en-US" dirty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9163">
                      <a:schemeClr val="bg1"/>
                    </a:gs>
                    <a:gs pos="19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40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21656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0202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9684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1682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>
                <a:gradFill>
                  <a:gsLst>
                    <a:gs pos="10359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4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3280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1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369014"/>
            <a:ext cx="5826760" cy="899665"/>
          </a:xfrm>
          <a:noFill/>
        </p:spPr>
        <p:txBody>
          <a:bodyPr/>
          <a:lstStyle>
            <a:lvl1pPr>
              <a:defRPr sz="4705">
                <a:gradFill>
                  <a:gsLst>
                    <a:gs pos="4382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reeform 4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29028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/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42399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28673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311899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787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548739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176982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683471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493975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37042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8" spc="-98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/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27547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6108">
                      <a:srgbClr val="262626"/>
                    </a:gs>
                    <a:gs pos="87425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/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82245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8" spc="-98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6643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5106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4273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45351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11579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4710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6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00992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782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4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539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4099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747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43123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433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00734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58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12/15/2015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93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7992" indent="0">
              <a:buNone/>
              <a:defRPr sz="1960"/>
            </a:lvl2pPr>
            <a:lvl3pPr marL="219277" indent="0">
              <a:buNone/>
              <a:defRPr sz="1960"/>
            </a:lvl3pPr>
            <a:lvl4pPr marL="466549" indent="0">
              <a:buNone/>
              <a:defRPr sz="1764"/>
            </a:lvl4pPr>
            <a:lvl5pPr marL="724703" indent="0">
              <a:buNone/>
              <a:defRPr sz="176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5018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154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4630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9" cy="1793104"/>
          </a:xfrm>
        </p:spPr>
        <p:txBody>
          <a:bodyPr/>
          <a:lstStyle>
            <a:lvl1pPr>
              <a:defRPr sz="5878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9567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188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188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6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154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12/15/2015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71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9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086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9"/>
            <a:ext cx="5378548" cy="2552967"/>
          </a:xfrm>
        </p:spPr>
        <p:txBody>
          <a:bodyPr wrap="square">
            <a:spAutoFit/>
          </a:bodyPr>
          <a:lstStyle>
            <a:lvl1pPr marL="281539" indent="-281539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7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8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2552967"/>
          </a:xfrm>
        </p:spPr>
        <p:txBody>
          <a:bodyPr wrap="square">
            <a:spAutoFit/>
          </a:bodyPr>
          <a:lstStyle>
            <a:lvl1pPr marL="281539" indent="-281539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7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8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19186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6371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85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dark">
    <p:bg>
      <p:bgPr>
        <a:solidFill>
          <a:schemeClr val="dk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200400" cy="68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346163" y="60147"/>
            <a:ext cx="11488400" cy="85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346161" y="1011239"/>
            <a:ext cx="11488400" cy="7276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marL="457189" indent="-220128" rtl="0">
              <a:spcBef>
                <a:spcPts val="0"/>
              </a:spcBef>
              <a:defRPr/>
            </a:lvl2pPr>
            <a:lvl3pPr marL="626518" indent="-169329" rtl="0">
              <a:spcBef>
                <a:spcPts val="0"/>
              </a:spcBef>
              <a:defRPr/>
            </a:lvl3pPr>
            <a:lvl4pPr marL="795847" indent="-169329" rtl="0">
              <a:spcBef>
                <a:spcPts val="0"/>
              </a:spcBef>
              <a:defRPr/>
            </a:lvl4pPr>
            <a:lvl5pPr marL="982109" indent="-186262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162" y="6454774"/>
            <a:ext cx="1422796" cy="2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3147" y="6148673"/>
            <a:ext cx="932799" cy="6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260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6233"/>
            <a:ext cx="12192001" cy="10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03200" y="-6622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7276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71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6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200400" cy="68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7733" y="2745944"/>
            <a:ext cx="5282000" cy="87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439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68217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rgbClr val="68217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19865" y="471124"/>
            <a:ext cx="1523922" cy="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19865" y="471124"/>
            <a:ext cx="1523922" cy="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417039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2884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C43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94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-D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69239" y="1289013"/>
            <a:ext cx="10550920" cy="5272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3" name="Rectangle 32"/>
          <p:cNvSpPr/>
          <p:nvPr/>
        </p:nvSpPr>
        <p:spPr bwMode="auto">
          <a:xfrm>
            <a:off x="2857859" y="1097965"/>
            <a:ext cx="47160" cy="55586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4" name="Rectangle 33"/>
          <p:cNvSpPr/>
          <p:nvPr/>
        </p:nvSpPr>
        <p:spPr bwMode="auto">
          <a:xfrm>
            <a:off x="5497618" y="1097965"/>
            <a:ext cx="47289" cy="55586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5" name="Rectangle 34"/>
          <p:cNvSpPr/>
          <p:nvPr/>
        </p:nvSpPr>
        <p:spPr bwMode="auto">
          <a:xfrm>
            <a:off x="8136461" y="1097965"/>
            <a:ext cx="47290" cy="55586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6" name="Rectangle 35"/>
          <p:cNvSpPr/>
          <p:nvPr/>
        </p:nvSpPr>
        <p:spPr bwMode="auto">
          <a:xfrm rot="5400000">
            <a:off x="5488151" y="-1519106"/>
            <a:ext cx="44827" cy="1084674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35" y="2794026"/>
            <a:ext cx="7602129" cy="2262653"/>
          </a:xfrm>
          <a:prstGeom prst="rect">
            <a:avLst/>
          </a:prstGeom>
        </p:spPr>
      </p:pic>
      <p:sp useBgFill="1">
        <p:nvSpPr>
          <p:cNvPr id="38" name="Rectangle 37"/>
          <p:cNvSpPr/>
          <p:nvPr/>
        </p:nvSpPr>
        <p:spPr bwMode="auto">
          <a:xfrm>
            <a:off x="0" y="6561690"/>
            <a:ext cx="12192000" cy="29631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9" name="Rectangle 38"/>
          <p:cNvSpPr/>
          <p:nvPr/>
        </p:nvSpPr>
        <p:spPr bwMode="auto">
          <a:xfrm>
            <a:off x="42687" y="1239890"/>
            <a:ext cx="10968711" cy="540597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70412" y="3924908"/>
            <a:ext cx="2591426" cy="2636782"/>
          </a:xfrm>
          <a:prstGeom prst="rect">
            <a:avLst/>
          </a:prstGeom>
          <a:solidFill>
            <a:srgbClr val="C43FB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183751" y="3924908"/>
            <a:ext cx="2590668" cy="2636782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70412" y="1289015"/>
            <a:ext cx="2591426" cy="2592836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545035" y="1289015"/>
            <a:ext cx="2591426" cy="2592836"/>
          </a:xfrm>
          <a:prstGeom prst="rect">
            <a:avLst/>
          </a:prstGeom>
          <a:solidFill>
            <a:srgbClr val="6821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183751" y="1289015"/>
            <a:ext cx="2590668" cy="2592836"/>
          </a:xfrm>
          <a:prstGeom prst="rect">
            <a:avLst/>
          </a:prstGeom>
          <a:solidFill>
            <a:srgbClr val="C43FB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905149" y="3924908"/>
            <a:ext cx="2592469" cy="2636782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905149" y="1289014"/>
            <a:ext cx="2592469" cy="2592836"/>
          </a:xfrm>
          <a:prstGeom prst="rect">
            <a:avLst/>
          </a:prstGeom>
          <a:solidFill>
            <a:srgbClr val="C43FB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545035" y="3924908"/>
            <a:ext cx="2591426" cy="2636782"/>
          </a:xfrm>
          <a:prstGeom prst="rect">
            <a:avLst/>
          </a:prstGeom>
          <a:solidFill>
            <a:srgbClr val="C43FB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269239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69239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899760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2899760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5551247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5551247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8177645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8177645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24"/>
          <p:cNvSpPr txBox="1">
            <a:spLocks/>
          </p:cNvSpPr>
          <p:nvPr/>
        </p:nvSpPr>
        <p:spPr>
          <a:xfrm>
            <a:off x="270412" y="1289015"/>
            <a:ext cx="896425" cy="4385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1</a:t>
            </a:r>
          </a:p>
        </p:txBody>
      </p:sp>
      <p:sp>
        <p:nvSpPr>
          <p:cNvPr id="57" name="Text Placeholder 24"/>
          <p:cNvSpPr txBox="1">
            <a:spLocks/>
          </p:cNvSpPr>
          <p:nvPr/>
        </p:nvSpPr>
        <p:spPr>
          <a:xfrm>
            <a:off x="270412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5</a:t>
            </a:r>
          </a:p>
        </p:txBody>
      </p:sp>
      <p:sp>
        <p:nvSpPr>
          <p:cNvPr id="58" name="Text Placeholder 24"/>
          <p:cNvSpPr txBox="1">
            <a:spLocks/>
          </p:cNvSpPr>
          <p:nvPr/>
        </p:nvSpPr>
        <p:spPr>
          <a:xfrm>
            <a:off x="2905149" y="1289013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2</a:t>
            </a:r>
          </a:p>
        </p:txBody>
      </p:sp>
      <p:sp>
        <p:nvSpPr>
          <p:cNvPr id="59" name="Text Placeholder 24"/>
          <p:cNvSpPr txBox="1">
            <a:spLocks/>
          </p:cNvSpPr>
          <p:nvPr/>
        </p:nvSpPr>
        <p:spPr>
          <a:xfrm>
            <a:off x="2905149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6</a:t>
            </a:r>
          </a:p>
        </p:txBody>
      </p:sp>
      <p:sp>
        <p:nvSpPr>
          <p:cNvPr id="60" name="Text Placeholder 24"/>
          <p:cNvSpPr txBox="1">
            <a:spLocks/>
          </p:cNvSpPr>
          <p:nvPr/>
        </p:nvSpPr>
        <p:spPr>
          <a:xfrm>
            <a:off x="5545034" y="1289014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3</a:t>
            </a:r>
          </a:p>
        </p:txBody>
      </p:sp>
      <p:sp>
        <p:nvSpPr>
          <p:cNvPr id="61" name="Text Placeholder 24"/>
          <p:cNvSpPr txBox="1">
            <a:spLocks/>
          </p:cNvSpPr>
          <p:nvPr/>
        </p:nvSpPr>
        <p:spPr>
          <a:xfrm>
            <a:off x="5545034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7</a:t>
            </a:r>
          </a:p>
        </p:txBody>
      </p:sp>
      <p:sp>
        <p:nvSpPr>
          <p:cNvPr id="62" name="Text Placeholder 24"/>
          <p:cNvSpPr txBox="1">
            <a:spLocks/>
          </p:cNvSpPr>
          <p:nvPr/>
        </p:nvSpPr>
        <p:spPr>
          <a:xfrm>
            <a:off x="8183751" y="1289014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4</a:t>
            </a:r>
          </a:p>
        </p:txBody>
      </p:sp>
      <p:sp>
        <p:nvSpPr>
          <p:cNvPr id="63" name="Text Placeholder 24"/>
          <p:cNvSpPr txBox="1">
            <a:spLocks/>
          </p:cNvSpPr>
          <p:nvPr/>
        </p:nvSpPr>
        <p:spPr>
          <a:xfrm>
            <a:off x="8183751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47051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22000" decel="7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Motion origin="layout" path="M -0.01455 -3.60418E-6 L -4.00817E-6 -3.60418E-6 " pathEditMode="relative" rAng="0" ptsTypes="AA">
                                      <p:cBhvr>
                                        <p:cTn id="32" dur="9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1455 3.19564E-6 L -4.00817E-6 3.19564E-6 " pathEditMode="relative" rAng="0" ptsTypes="AA">
                                      <p:cBhvr>
                                        <p:cTn id="42" dur="9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2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2350"/>
                                  </p:stCondLst>
                                  <p:childTnLst>
                                    <p:animMotion origin="layout" path="M -0.01455 -3.60418E-6 L -3.29334E-7 -3.60418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9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decel="10000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Motion origin="layout" path="M -0.01455 3.19564E-6 L -3.29334E-7 3.19564E-6 " pathEditMode="relative" rAng="0" ptsTypes="AA">
                                      <p:cBhvr>
                                        <p:cTn id="62" dur="9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9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2550"/>
                                  </p:stCondLst>
                                  <p:childTnLst>
                                    <p:animMotion origin="layout" path="M -0.01455 -3.60418E-6 L -3.73245E-6 -3.60418E-6 " pathEditMode="relative" rAng="0" ptsTypes="AA">
                                      <p:cBhvr>
                                        <p:cTn id="72" dur="9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9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decel="100000" fill="hold" grpId="1" nodeType="withEffect">
                                  <p:stCondLst>
                                    <p:cond delay="2650"/>
                                  </p:stCondLst>
                                  <p:childTnLst>
                                    <p:animMotion origin="layout" path="M -0.01455 3.19564E-6 L -3.73245E-6 3.19564E-6 " pathEditMode="relative" rAng="0" ptsTypes="AA">
                                      <p:cBhvr>
                                        <p:cTn id="82" dur="9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grpId="2" nodeType="withEffect">
                                  <p:stCondLst>
                                    <p:cond delay="195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9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3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1455 -3.60418E-6 L -4.75619E-6 -3.60418E-6 " pathEditMode="relative" rAng="0" ptsTypes="AA">
                                      <p:cBhvr>
                                        <p:cTn id="92" dur="9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" presetClass="emph" presetSubtype="0" accel="100000" autoRev="1" fill="hold" grpId="2" nodeType="withEffect">
                                  <p:stCondLst>
                                    <p:cond delay="2050"/>
                                  </p:stCondLst>
                                  <p:childTnLst>
                                    <p:animScale>
                                      <p:cBhvr>
                                        <p:cTn id="94" dur="450" fill="hold"/>
                                        <p:tgtEl>
                                          <p:spTgt spid="54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9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decel="100000" fill="hold" grpId="1" nodeType="withEffect">
                                  <p:stCondLst>
                                    <p:cond delay="2850"/>
                                  </p:stCondLst>
                                  <p:childTnLst>
                                    <p:animMotion origin="layout" path="M -0.01455 3.19564E-6 L -4.75619E-6 3.19564E-6 " pathEditMode="relative" rAng="0" ptsTypes="AA">
                                      <p:cBhvr>
                                        <p:cTn id="102" dur="9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accel="100000" autoRev="1" fill="hold" grpId="2" nodeType="withEffect">
                                  <p:stCondLst>
                                    <p:cond delay="2150"/>
                                  </p:stCondLst>
                                  <p:childTnLst>
                                    <p:animScale>
                                      <p:cBhvr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9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3" presetClass="path" presetSubtype="0" decel="10000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Motion origin="layout" path="M -0.01455 2.62823E-6 L -3.70437E-6 2.62823E-6 " pathEditMode="relative" rAng="0" ptsTypes="AA">
                                      <p:cBhvr>
                                        <p:cTn id="111" dur="9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" presetClass="emph" presetSubtype="0" accel="100000" autoRev="1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9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3" presetClass="path" presetSubtype="0" decel="10000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Motion origin="layout" path="M -0.01455 -3.0867E-6 L -3.70437E-6 -3.0867E-6 " pathEditMode="relative" rAng="0" ptsTypes="AA">
                                      <p:cBhvr>
                                        <p:cTn id="118" dur="9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accel="100000" autoRev="1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57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9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1455 2.62823E-6 L -2.97166E-6 2.62823E-6 " pathEditMode="relative" rAng="0" ptsTypes="AA">
                                      <p:cBhvr>
                                        <p:cTn id="125" dur="9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" presetClass="emph" presetSubtype="0" accel="100000" autoRev="1" fill="hold" grpId="2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9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3" presetClass="path" presetSubtype="0" decel="100000" fill="hold" grpId="1" nodeType="withEffect">
                                  <p:stCondLst>
                                    <p:cond delay="2350"/>
                                  </p:stCondLst>
                                  <p:childTnLst>
                                    <p:animMotion origin="layout" path="M -0.01455 -3.0867E-6 L -2.97166E-6 -3.0867E-6 " pathEditMode="relative" rAng="0" ptsTypes="AA">
                                      <p:cBhvr>
                                        <p:cTn id="132" dur="9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accel="100000" autoRev="1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9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3" presetClass="path" presetSubtype="0" decel="10000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Motion origin="layout" path="M -0.01456 2.62823E-6 L 4.81491E-6 2.62823E-6 " pathEditMode="relative" rAng="0" ptsTypes="AA">
                                      <p:cBhvr>
                                        <p:cTn id="139" dur="9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" presetClass="emph" presetSubtype="0" accel="100000" autoRev="1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9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3" presetClass="path" presetSubtype="0" decel="100000" fill="hold" grpId="1" nodeType="withEffect">
                                  <p:stCondLst>
                                    <p:cond delay="2550"/>
                                  </p:stCondLst>
                                  <p:childTnLst>
                                    <p:animMotion origin="layout" path="M -0.01456 -3.0867E-6 L 4.81491E-6 -3.0867E-6 " pathEditMode="relative" rAng="0" ptsTypes="AA">
                                      <p:cBhvr>
                                        <p:cTn id="146" dur="9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" presetClass="emph" presetSubtype="0" accel="100000" autoRev="1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9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3" presetClass="path" presetSubtype="0" decel="100000" fill="hold" grpId="1" nodeType="withEffect">
                                  <p:stCondLst>
                                    <p:cond delay="2650"/>
                                  </p:stCondLst>
                                  <p:childTnLst>
                                    <p:animMotion origin="layout" path="M -0.01455 2.62823E-6 L 2.50191E-7 2.62823E-6 " pathEditMode="relative" rAng="0" ptsTypes="AA">
                                      <p:cBhvr>
                                        <p:cTn id="153" dur="9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accel="100000" autoRev="1" fill="hold" grpId="2" nodeType="withEffect">
                                  <p:stCondLst>
                                    <p:cond delay="1950"/>
                                  </p:stCondLst>
                                  <p:childTnLst>
                                    <p:animScale>
                                      <p:cBhvr>
                                        <p:cTn id="155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9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3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1455 -3.0867E-6 L 2.50191E-7 -3.0867E-6 " pathEditMode="relative" rAng="0" ptsTypes="AA">
                                      <p:cBhvr>
                                        <p:cTn id="160" dur="9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accel="100000" autoRev="1" fill="hold" grpId="2" nodeType="withEffect">
                                  <p:stCondLst>
                                    <p:cond delay="205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2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150"/>
                  </p:stCondLst>
                  <p:childTnLst>
                    <p:animMotion origin="layout" path="M -0.01455 -3.60418E-6 L -4.00817E-6 -3.60418E-6 " pathEditMode="relative" rAng="0" ptsTypes="AA">
                      <p:cBhvr>
                        <p:cTn dur="950" fill="hold"/>
                        <p:tgtEl>
                          <p:spTgt spid="4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48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450"/>
                  </p:stCondLst>
                  <p:childTnLst>
                    <p:animScale>
                      <p:cBhvr>
                        <p:cTn dur="500" fill="hold"/>
                        <p:tgtEl>
                          <p:spTgt spid="48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250"/>
                  </p:stCondLst>
                  <p:childTnLst>
                    <p:animMotion origin="layout" path="M -0.01455 3.19564E-6 L -4.00817E-6 3.19564E-6 " pathEditMode="relative" rAng="0" ptsTypes="AA">
                      <p:cBhvr>
                        <p:cTn dur="95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49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550"/>
                  </p:stCondLst>
                  <p:childTnLst>
                    <p:animScale>
                      <p:cBhvr>
                        <p:cTn dur="500" fill="hold"/>
                        <p:tgtEl>
                          <p:spTgt spid="49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2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350"/>
                  </p:stCondLst>
                  <p:childTnLst>
                    <p:animMotion origin="layout" path="M -0.01455 -3.60418E-6 L -3.29334E-7 -3.60418E-6 " pathEditMode="relative" rAng="0" ptsTypes="AA">
                      <p:cBhvr>
                        <p:cTn dur="950" fill="hold"/>
                        <p:tgtEl>
                          <p:spTgt spid="5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650"/>
                  </p:stCondLst>
                  <p:childTnLst>
                    <p:animScale>
                      <p:cBhvr>
                        <p:cTn dur="500" fill="hold"/>
                        <p:tgtEl>
                          <p:spTgt spid="5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withEffect">
                  <p:stCondLst>
                    <p:cond delay="2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450"/>
                  </p:stCondLst>
                  <p:childTnLst>
                    <p:animMotion origin="layout" path="M -0.01455 3.19564E-6 L -3.29334E-7 3.19564E-6 " pathEditMode="relative" rAng="0" ptsTypes="AA">
                      <p:cBhvr>
                        <p:cTn dur="95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750"/>
                  </p:stCondLst>
                  <p:childTnLst>
                    <p:animScale>
                      <p:cBhvr>
                        <p:cTn dur="500" fill="hold"/>
                        <p:tgtEl>
                          <p:spTgt spid="5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2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550"/>
                  </p:stCondLst>
                  <p:childTnLst>
                    <p:animMotion origin="layout" path="M -0.01455 -3.60418E-6 L -3.73245E-6 -3.60418E-6 " pathEditMode="relative" rAng="0" ptsTypes="AA">
                      <p:cBhvr>
                        <p:cTn dur="950" fill="hold"/>
                        <p:tgtEl>
                          <p:spTgt spid="5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2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850"/>
                  </p:stCondLst>
                  <p:childTnLst>
                    <p:animScale>
                      <p:cBhvr>
                        <p:cTn dur="500" fill="hold"/>
                        <p:tgtEl>
                          <p:spTgt spid="52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2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650"/>
                  </p:stCondLst>
                  <p:childTnLst>
                    <p:animMotion origin="layout" path="M -0.01455 3.19564E-6 L -3.73245E-6 3.19564E-6 " pathEditMode="relative" rAng="0" ptsTypes="AA">
                      <p:cBhvr>
                        <p:cTn dur="95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950"/>
                  </p:stCondLst>
                  <p:childTnLst>
                    <p:animScale>
                      <p:cBhvr>
                        <p:cTn dur="500" fill="hold"/>
                        <p:tgtEl>
                          <p:spTgt spid="5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750"/>
                  </p:stCondLst>
                  <p:childTnLst>
                    <p:animMotion origin="layout" path="M -0.01455 -3.60418E-6 L -4.75619E-6 -3.60418E-6 " pathEditMode="relative" rAng="0" ptsTypes="AA">
                      <p:cBhvr>
                        <p:cTn dur="950" fill="hold"/>
                        <p:tgtEl>
                          <p:spTgt spid="5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4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2050"/>
                  </p:stCondLst>
                  <p:childTnLst>
                    <p:animScale>
                      <p:cBhvr>
                        <p:cTn dur="450" fill="hold"/>
                        <p:tgtEl>
                          <p:spTgt spid="54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28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850"/>
                  </p:stCondLst>
                  <p:childTnLst>
                    <p:animMotion origin="layout" path="M -0.01455 3.19564E-6 L -4.75619E-6 3.19564E-6 " pathEditMode="relative" rAng="0" ptsTypes="AA">
                      <p:cBhvr>
                        <p:cTn dur="95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2150"/>
                  </p:stCondLst>
                  <p:childTnLst>
                    <p:animScale>
                      <p:cBhvr>
                        <p:cTn dur="500" fill="hold"/>
                        <p:tgtEl>
                          <p:spTgt spid="55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20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50"/>
                  </p:stCondLst>
                  <p:childTnLst>
                    <p:animMotion origin="layout" path="M -0.01456 2.62823E-6 L 3.94435E-6 2.62823E-6 " pathEditMode="relative" rAng="0" ptsTypes="AA">
                      <p:cBhvr>
                        <p:cTn dur="950" fill="hold"/>
                        <p:tgtEl>
                          <p:spTgt spid="5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6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350"/>
                  </p:stCondLst>
                  <p:childTnLst>
                    <p:animScale>
                      <p:cBhvr>
                        <p:cTn dur="500" fill="hold"/>
                        <p:tgtEl>
                          <p:spTgt spid="56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2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150"/>
                  </p:stCondLst>
                  <p:childTnLst>
                    <p:animMotion origin="layout" path="M -0.01456 3.87653E-6 L 3.94435E-6 3.87653E-6 " pathEditMode="relative" rAng="0" ptsTypes="AA">
                      <p:cBhvr>
                        <p:cTn dur="950" fill="hold"/>
                        <p:tgtEl>
                          <p:spTgt spid="5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7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450"/>
                  </p:stCondLst>
                  <p:childTnLst>
                    <p:animScale>
                      <p:cBhvr>
                        <p:cTn dur="500" fill="hold"/>
                        <p:tgtEl>
                          <p:spTgt spid="57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250"/>
                  </p:stCondLst>
                  <p:childTnLst>
                    <p:animMotion origin="layout" path="M -0.01455 2.62823E-6 L -2.37682E-6 2.62823E-6 " pathEditMode="relative" rAng="0" ptsTypes="AA">
                      <p:cBhvr>
                        <p:cTn dur="950" fill="hold"/>
                        <p:tgtEl>
                          <p:spTgt spid="5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8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550"/>
                  </p:stCondLst>
                  <p:childTnLst>
                    <p:animScale>
                      <p:cBhvr>
                        <p:cTn dur="500" fill="hold"/>
                        <p:tgtEl>
                          <p:spTgt spid="58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2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350"/>
                  </p:stCondLst>
                  <p:childTnLst>
                    <p:animMotion origin="layout" path="M -0.01455 3.87653E-6 L -2.37682E-6 3.87653E-6 " pathEditMode="relative" rAng="0" ptsTypes="AA">
                      <p:cBhvr>
                        <p:cTn dur="950" fill="hold"/>
                        <p:tgtEl>
                          <p:spTgt spid="5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9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650"/>
                  </p:stCondLst>
                  <p:childTnLst>
                    <p:animScale>
                      <p:cBhvr>
                        <p:cTn dur="500" fill="hold"/>
                        <p:tgtEl>
                          <p:spTgt spid="59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2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450"/>
                  </p:stCondLst>
                  <p:childTnLst>
                    <p:animMotion origin="layout" path="M -0.01456 2.62823E-6 L 4.22007E-6 2.62823E-6 " pathEditMode="relative" rAng="0" ptsTypes="AA">
                      <p:cBhvr>
                        <p:cTn dur="950" fill="hold"/>
                        <p:tgtEl>
                          <p:spTgt spid="6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750"/>
                  </p:stCondLst>
                  <p:childTnLst>
                    <p:animScale>
                      <p:cBhvr>
                        <p:cTn dur="500" fill="hold"/>
                        <p:tgtEl>
                          <p:spTgt spid="6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2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550"/>
                  </p:stCondLst>
                  <p:childTnLst>
                    <p:animMotion origin="layout" path="M -0.01456 3.87653E-6 L 4.22007E-6 3.87653E-6 " pathEditMode="relative" rAng="0" ptsTypes="AA">
                      <p:cBhvr>
                        <p:cTn dur="950" fill="hold"/>
                        <p:tgtEl>
                          <p:spTgt spid="6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850"/>
                  </p:stCondLst>
                  <p:childTnLst>
                    <p:animScale>
                      <p:cBhvr>
                        <p:cTn dur="500" fill="hold"/>
                        <p:tgtEl>
                          <p:spTgt spid="6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2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650"/>
                  </p:stCondLst>
                  <p:childTnLst>
                    <p:animMotion origin="layout" path="M -0.01456 2.62823E-6 L 3.19632E-6 2.62823E-6 " pathEditMode="relative" rAng="0" ptsTypes="AA">
                      <p:cBhvr>
                        <p:cTn dur="950" fill="hold"/>
                        <p:tgtEl>
                          <p:spTgt spid="6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2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950"/>
                  </p:stCondLst>
                  <p:childTnLst>
                    <p:animScale>
                      <p:cBhvr>
                        <p:cTn dur="500" fill="hold"/>
                        <p:tgtEl>
                          <p:spTgt spid="62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750"/>
                  </p:stCondLst>
                  <p:childTnLst>
                    <p:animMotion origin="layout" path="M -0.01456 3.87653E-6 L 3.19632E-6 3.87653E-6 " pathEditMode="relative" rAng="0" ptsTypes="AA">
                      <p:cBhvr>
                        <p:cTn dur="95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2050"/>
                  </p:stCondLst>
                  <p:childTnLst>
                    <p:animScale>
                      <p:cBhvr>
                        <p:cTn dur="500" fill="hold"/>
                        <p:tgtEl>
                          <p:spTgt spid="6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2919433"/>
          </a:xfrm>
          <a:noFill/>
        </p:spPr>
        <p:txBody>
          <a:bodyPr tIns="91440" bIns="91440" anchor="t" anchorCtr="0"/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82543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3291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614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614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894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24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980429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920688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1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1440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82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42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fld id="{5AE4E380-03BE-6E48-9E85-36A00AC23E39}" type="datetimeFigureOut">
              <a:rPr lang="en-US" smtClean="0">
                <a:solidFill>
                  <a:srgbClr val="505050"/>
                </a:solidFill>
                <a:latin typeface="Segoe UI"/>
              </a:rPr>
              <a:pPr defTabSz="914367" fontAlgn="auto">
                <a:spcBef>
                  <a:spcPts val="0"/>
                </a:spcBef>
                <a:spcAft>
                  <a:spcPts val="0"/>
                </a:spcAft>
              </a:pPr>
              <a:t>12/15/2015</a:t>
            </a:fld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fld id="{38EE2AB6-723D-0541-AE72-5F9878E54F9E}" type="slidenum">
              <a:rPr lang="en-US" smtClean="0">
                <a:solidFill>
                  <a:srgbClr val="505050"/>
                </a:solidFill>
                <a:latin typeface="Segoe UI"/>
              </a:rPr>
              <a:pPr defTabSz="91436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669681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1137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97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8672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12/15/2015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24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14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79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607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251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020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860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4286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70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6847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088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4309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27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6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5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0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2064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17391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7160" y="1437071"/>
            <a:ext cx="5735895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429042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3753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62011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837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8837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46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2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18715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5261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79181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74998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16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08382" y="1475741"/>
            <a:ext cx="5635406" cy="727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576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70" y="474237"/>
            <a:ext cx="1775509" cy="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8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2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1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4" y="539682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3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79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9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60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235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184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688332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09675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73382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02932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27221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1970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512638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4255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808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5.xml"/><Relationship Id="rId35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84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9" r:id="rId15"/>
    <p:sldLayoutId id="2147483711" r:id="rId16"/>
    <p:sldLayoutId id="2147483834" r:id="rId17"/>
    <p:sldLayoutId id="2147483835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rgbClr val="68217A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187">
          <p15:clr>
            <a:srgbClr val="5ACBF0"/>
          </p15:clr>
        </p15:guide>
        <p15:guide id="6" pos="173">
          <p15:clr>
            <a:srgbClr val="5ACBF0"/>
          </p15:clr>
        </p15:guide>
        <p15:guide id="7" orient="horz" pos="763">
          <p15:clr>
            <a:srgbClr val="A4A3A4"/>
          </p15:clr>
        </p15:guide>
        <p15:guide id="8" orient="horz" pos="1339">
          <p15:clr>
            <a:srgbClr val="A4A3A4"/>
          </p15:clr>
        </p15:guide>
        <p15:guide id="9" orient="horz" pos="1915">
          <p15:clr>
            <a:srgbClr val="A4A3A4"/>
          </p15:clr>
        </p15:guide>
        <p15:guide id="10" orient="horz" pos="2491">
          <p15:clr>
            <a:srgbClr val="A4A3A4"/>
          </p15:clr>
        </p15:guide>
        <p15:guide id="11" orient="horz" pos="3067">
          <p15:clr>
            <a:srgbClr val="A4A3A4"/>
          </p15:clr>
        </p15:guide>
        <p15:guide id="12" orient="horz" pos="3643">
          <p15:clr>
            <a:srgbClr val="A4A3A4"/>
          </p15:clr>
        </p15:guide>
        <p15:guide id="13" orient="horz" pos="4219">
          <p15:clr>
            <a:srgbClr val="5ACBF0"/>
          </p15:clr>
        </p15:guide>
        <p15:guide id="14" pos="749">
          <p15:clr>
            <a:srgbClr val="A4A3A4"/>
          </p15:clr>
        </p15:guide>
        <p15:guide id="15" pos="1325">
          <p15:clr>
            <a:srgbClr val="A4A3A4"/>
          </p15:clr>
        </p15:guide>
        <p15:guide id="16" pos="1901">
          <p15:clr>
            <a:srgbClr val="A4A3A4"/>
          </p15:clr>
        </p15:guide>
        <p15:guide id="17" pos="2477">
          <p15:clr>
            <a:srgbClr val="A4A3A4"/>
          </p15:clr>
        </p15:guide>
        <p15:guide id="18" pos="3053">
          <p15:clr>
            <a:srgbClr val="A4A3A4"/>
          </p15:clr>
        </p15:guide>
        <p15:guide id="19" pos="3629">
          <p15:clr>
            <a:srgbClr val="A4A3A4"/>
          </p15:clr>
        </p15:guide>
        <p15:guide id="20" pos="4205">
          <p15:clr>
            <a:srgbClr val="A4A3A4"/>
          </p15:clr>
        </p15:guide>
        <p15:guide id="21" pos="4781">
          <p15:clr>
            <a:srgbClr val="A4A3A4"/>
          </p15:clr>
        </p15:guide>
        <p15:guide id="22" pos="5357">
          <p15:clr>
            <a:srgbClr val="A4A3A4"/>
          </p15:clr>
        </p15:guide>
        <p15:guide id="23" pos="5933">
          <p15:clr>
            <a:srgbClr val="A4A3A4"/>
          </p15:clr>
        </p15:guide>
        <p15:guide id="24" pos="6509">
          <p15:clr>
            <a:srgbClr val="A4A3A4"/>
          </p15:clr>
        </p15:guide>
        <p15:guide id="25" pos="7085">
          <p15:clr>
            <a:srgbClr val="A4A3A4"/>
          </p15:clr>
        </p15:guide>
        <p15:guide id="26" pos="766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3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1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3" y="1906414"/>
            <a:ext cx="4214127" cy="4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18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</p:sldLayoutIdLst>
  <p:transition>
    <p:fade/>
  </p:transition>
  <p:txStyles>
    <p:titleStyle>
      <a:lvl1pPr algn="l" defTabSz="913917" rtl="0" eaLnBrk="1" latinLnBrk="0" hangingPunct="1">
        <a:lnSpc>
          <a:spcPct val="90000"/>
        </a:lnSpc>
        <a:spcBef>
          <a:spcPct val="0"/>
        </a:spcBef>
        <a:buNone/>
        <a:defRPr lang="en-US" sz="5291" b="0" kern="1200" cap="none" spc="-100" baseline="0" dirty="0" smtClean="0">
          <a:ln w="3175">
            <a:noFill/>
          </a:ln>
          <a:solidFill>
            <a:schemeClr val="bg1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5979" marR="0" indent="-335979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3919" kern="1200" spc="0" baseline="0">
          <a:solidFill>
            <a:schemeClr val="bg1">
              <a:lumMod val="75000"/>
            </a:schemeClr>
          </a:solidFill>
          <a:latin typeface="+mj-lt"/>
          <a:ea typeface="+mn-ea"/>
          <a:cs typeface="+mn-cs"/>
        </a:defRPr>
      </a:lvl1pPr>
      <a:lvl2pPr marL="572409" marR="0" indent="-236430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783953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1007939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1231924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3273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31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90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9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917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6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4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3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1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871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09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  <p:sldLayoutId id="2147483869" r:id="rId32"/>
    <p:sldLayoutId id="2147483870" r:id="rId33"/>
    <p:sldLayoutId id="2147483871" r:id="rId34"/>
  </p:sldLayoutIdLst>
  <p:transition>
    <p:fade/>
  </p:transition>
  <p:txStyles>
    <p:titleStyle>
      <a:lvl1pPr algn="l" defTabSz="913917" rtl="0" eaLnBrk="1" latinLnBrk="0" hangingPunct="1">
        <a:lnSpc>
          <a:spcPct val="90000"/>
        </a:lnSpc>
        <a:spcBef>
          <a:spcPct val="0"/>
        </a:spcBef>
        <a:buNone/>
        <a:defRPr lang="en-US" sz="5291" b="0" kern="1200" cap="none" spc="-100" baseline="0" dirty="0" smtClean="0">
          <a:ln w="3175">
            <a:noFill/>
          </a:ln>
          <a:solidFill>
            <a:schemeClr val="bg1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5979" marR="0" indent="-335979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3919" kern="1200" spc="0" baseline="0">
          <a:solidFill>
            <a:schemeClr val="bg1">
              <a:lumMod val="75000"/>
            </a:schemeClr>
          </a:solidFill>
          <a:latin typeface="+mj-lt"/>
          <a:ea typeface="+mn-ea"/>
          <a:cs typeface="+mn-cs"/>
        </a:defRPr>
      </a:lvl1pPr>
      <a:lvl2pPr marL="572409" marR="0" indent="-236430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783953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1007939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1231924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3273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31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90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9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917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6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4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3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1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871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  <p:sldLayoutId id="2147483899" r:id="rId27"/>
    <p:sldLayoutId id="2147483900" r:id="rId28"/>
    <p:sldLayoutId id="2147483901" r:id="rId29"/>
    <p:sldLayoutId id="2147483902" r:id="rId30"/>
    <p:sldLayoutId id="2147483903" r:id="rId31"/>
    <p:sldLayoutId id="2147483904" r:id="rId32"/>
    <p:sldLayoutId id="2147483905" r:id="rId33"/>
    <p:sldLayoutId id="2147483906" r:id="rId34"/>
    <p:sldLayoutId id="214748390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5000">
                <a:schemeClr val="tx1"/>
              </a:gs>
              <a:gs pos="4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sdn.microsoft.com/en-us/library/office/mt267546.aspx" TargetMode="External"/><Relationship Id="rId4" Type="http://schemas.openxmlformats.org/officeDocument/2006/relationships/hyperlink" Target="https://github.com/OfficeDev/Office-Add-in-Commands-Sampl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.office.com/fabric" TargetMode="Externa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-my.sharepoint.com/personal/deansl_microsoft_com/Documents/Shared%20with%20Everyone/officeatwork%20Microsoft%20UX%20Guidelines%20for%20Office%20Add-ins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sdn.microsoft.com/EN-US/library/office/mt590883.aspx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msdn.microsoft.com/en-us/library/office/mt484317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552" y="290259"/>
            <a:ext cx="9144000" cy="550989"/>
          </a:xfrm>
        </p:spPr>
        <p:txBody>
          <a:bodyPr>
            <a:normAutofit fontScale="90000"/>
          </a:bodyPr>
          <a:lstStyle/>
          <a:p>
            <a:pPr algn="l" defTabSz="932742">
              <a:spcAft>
                <a:spcPts val="600"/>
              </a:spcAft>
            </a:pPr>
            <a:r>
              <a:rPr lang="en-US" sz="2400" dirty="0">
                <a:gradFill>
                  <a:gsLst>
                    <a:gs pos="6375">
                      <a:schemeClr val="bg1"/>
                    </a:gs>
                    <a:gs pos="17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Office Add-ins Best Practices and Guidelines</a:t>
            </a:r>
            <a:br>
              <a:rPr lang="en-US" sz="2400" dirty="0">
                <a:gradFill>
                  <a:gsLst>
                    <a:gs pos="6375">
                      <a:schemeClr val="bg1"/>
                    </a:gs>
                    <a:gs pos="17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</a:br>
            <a:r>
              <a:rPr lang="en-US" sz="2400" dirty="0">
                <a:gradFill>
                  <a:gsLst>
                    <a:gs pos="6375">
                      <a:schemeClr val="bg1"/>
                    </a:gs>
                    <a:gs pos="17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Functional and UX Design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74702" y="2125678"/>
            <a:ext cx="9143936" cy="1828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Office 365</a:t>
            </a:r>
            <a:b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702" y="4107876"/>
            <a:ext cx="2582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Dean Slawson</a:t>
            </a:r>
          </a:p>
        </p:txBody>
      </p:sp>
      <p:sp>
        <p:nvSpPr>
          <p:cNvPr id="114" name="Freeform 5"/>
          <p:cNvSpPr>
            <a:spLocks noChangeAspect="1" noEditPoints="1"/>
          </p:cNvSpPr>
          <p:nvPr/>
        </p:nvSpPr>
        <p:spPr bwMode="black">
          <a:xfrm>
            <a:off x="436563" y="6331556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5654676" y="1252538"/>
            <a:ext cx="5024436" cy="4213226"/>
            <a:chOff x="5654676" y="1252538"/>
            <a:chExt cx="5024436" cy="4213226"/>
          </a:xfrm>
        </p:grpSpPr>
        <p:grpSp>
          <p:nvGrpSpPr>
            <p:cNvPr id="116" name="Group 115"/>
            <p:cNvGrpSpPr/>
            <p:nvPr/>
          </p:nvGrpSpPr>
          <p:grpSpPr>
            <a:xfrm>
              <a:off x="9685338" y="2705101"/>
              <a:ext cx="993774" cy="1214438"/>
              <a:chOff x="9685338" y="2705101"/>
              <a:chExt cx="993774" cy="1214438"/>
            </a:xfrm>
          </p:grpSpPr>
          <p:sp>
            <p:nvSpPr>
              <p:cNvPr id="148" name="Rectangle 98"/>
              <p:cNvSpPr>
                <a:spLocks noChangeArrowheads="1"/>
              </p:cNvSpPr>
              <p:nvPr/>
            </p:nvSpPr>
            <p:spPr bwMode="auto">
              <a:xfrm>
                <a:off x="10015538" y="2705101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9" name="Freeform 99"/>
              <p:cNvSpPr>
                <a:spLocks noEditPoints="1"/>
              </p:cNvSpPr>
              <p:nvPr/>
            </p:nvSpPr>
            <p:spPr bwMode="auto">
              <a:xfrm>
                <a:off x="10090150" y="2779713"/>
                <a:ext cx="165100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0" name="Rectangle 100"/>
              <p:cNvSpPr>
                <a:spLocks noChangeArrowheads="1"/>
              </p:cNvSpPr>
              <p:nvPr/>
            </p:nvSpPr>
            <p:spPr bwMode="auto">
              <a:xfrm>
                <a:off x="9685338" y="3109913"/>
                <a:ext cx="330200" cy="404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1" name="Freeform 101"/>
              <p:cNvSpPr>
                <a:spLocks/>
              </p:cNvSpPr>
              <p:nvPr/>
            </p:nvSpPr>
            <p:spPr bwMode="auto">
              <a:xfrm>
                <a:off x="9777413" y="3184526"/>
                <a:ext cx="109537" cy="238125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2" name="Rectangle 102"/>
              <p:cNvSpPr>
                <a:spLocks noChangeArrowheads="1"/>
              </p:cNvSpPr>
              <p:nvPr/>
            </p:nvSpPr>
            <p:spPr bwMode="auto">
              <a:xfrm>
                <a:off x="10347325" y="3109913"/>
                <a:ext cx="331787" cy="40481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3" name="Freeform 103"/>
              <p:cNvSpPr>
                <a:spLocks/>
              </p:cNvSpPr>
              <p:nvPr/>
            </p:nvSpPr>
            <p:spPr bwMode="auto">
              <a:xfrm>
                <a:off x="10439400" y="3184526"/>
                <a:ext cx="111125" cy="238125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4" name="Rectangle 104"/>
              <p:cNvSpPr>
                <a:spLocks noChangeArrowheads="1"/>
              </p:cNvSpPr>
              <p:nvPr/>
            </p:nvSpPr>
            <p:spPr bwMode="auto">
              <a:xfrm>
                <a:off x="10347325" y="3514726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5" name="Freeform 105"/>
              <p:cNvSpPr>
                <a:spLocks noEditPoints="1"/>
              </p:cNvSpPr>
              <p:nvPr/>
            </p:nvSpPr>
            <p:spPr bwMode="auto">
              <a:xfrm>
                <a:off x="10420350" y="358933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6997700" y="1252538"/>
              <a:ext cx="2908300" cy="1195388"/>
              <a:chOff x="6997700" y="1252538"/>
              <a:chExt cx="2908300" cy="1195388"/>
            </a:xfrm>
          </p:grpSpPr>
          <p:sp>
            <p:nvSpPr>
              <p:cNvPr id="132" name="Rectangle 86"/>
              <p:cNvSpPr>
                <a:spLocks noChangeArrowheads="1"/>
              </p:cNvSpPr>
              <p:nvPr/>
            </p:nvSpPr>
            <p:spPr bwMode="auto">
              <a:xfrm>
                <a:off x="8580438" y="1252538"/>
                <a:ext cx="331787" cy="40481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3" name="Freeform 87"/>
              <p:cNvSpPr>
                <a:spLocks/>
              </p:cNvSpPr>
              <p:nvPr/>
            </p:nvSpPr>
            <p:spPr bwMode="auto">
              <a:xfrm>
                <a:off x="8672513" y="1325563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58 h 151"/>
                  <a:gd name="T10" fmla="*/ 46 w 70"/>
                  <a:gd name="T11" fmla="*/ 35 h 151"/>
                  <a:gd name="T12" fmla="*/ 46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4" name="Rectangle 88"/>
              <p:cNvSpPr>
                <a:spLocks noChangeArrowheads="1"/>
              </p:cNvSpPr>
              <p:nvPr/>
            </p:nvSpPr>
            <p:spPr bwMode="auto">
              <a:xfrm>
                <a:off x="8912225" y="1252538"/>
                <a:ext cx="330200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5" name="Freeform 89"/>
              <p:cNvSpPr>
                <a:spLocks noEditPoints="1"/>
              </p:cNvSpPr>
              <p:nvPr/>
            </p:nvSpPr>
            <p:spPr bwMode="auto">
              <a:xfrm>
                <a:off x="8985250" y="1325563"/>
                <a:ext cx="166687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6" name="Rectangle 90"/>
              <p:cNvSpPr>
                <a:spLocks noChangeArrowheads="1"/>
              </p:cNvSpPr>
              <p:nvPr/>
            </p:nvSpPr>
            <p:spPr bwMode="auto">
              <a:xfrm>
                <a:off x="9242425" y="1657351"/>
                <a:ext cx="331787" cy="38576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7" name="Freeform 91"/>
              <p:cNvSpPr>
                <a:spLocks/>
              </p:cNvSpPr>
              <p:nvPr/>
            </p:nvSpPr>
            <p:spPr bwMode="auto">
              <a:xfrm>
                <a:off x="9334500" y="173037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7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47 w 70"/>
                  <a:gd name="T11" fmla="*/ 35 h 151"/>
                  <a:gd name="T12" fmla="*/ 47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7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47" y="35"/>
                    </a:lnTo>
                    <a:lnTo>
                      <a:pt x="47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8" name="Rectangle 92"/>
              <p:cNvSpPr>
                <a:spLocks noChangeArrowheads="1"/>
              </p:cNvSpPr>
              <p:nvPr/>
            </p:nvSpPr>
            <p:spPr bwMode="auto">
              <a:xfrm>
                <a:off x="9574213" y="1657351"/>
                <a:ext cx="331787" cy="38576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9" name="Freeform 93"/>
              <p:cNvSpPr>
                <a:spLocks noEditPoints="1"/>
              </p:cNvSpPr>
              <p:nvPr/>
            </p:nvSpPr>
            <p:spPr bwMode="auto">
              <a:xfrm>
                <a:off x="9648825" y="17303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0" name="Rectangle 94"/>
              <p:cNvSpPr>
                <a:spLocks noChangeArrowheads="1"/>
              </p:cNvSpPr>
              <p:nvPr/>
            </p:nvSpPr>
            <p:spPr bwMode="auto">
              <a:xfrm>
                <a:off x="8912225" y="1657351"/>
                <a:ext cx="330200" cy="385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1" name="Freeform 95"/>
              <p:cNvSpPr>
                <a:spLocks/>
              </p:cNvSpPr>
              <p:nvPr/>
            </p:nvSpPr>
            <p:spPr bwMode="auto">
              <a:xfrm>
                <a:off x="9004300" y="1730376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46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46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2" name="Rectangle 96"/>
              <p:cNvSpPr>
                <a:spLocks noChangeArrowheads="1"/>
              </p:cNvSpPr>
              <p:nvPr/>
            </p:nvSpPr>
            <p:spPr bwMode="auto">
              <a:xfrm>
                <a:off x="9242425" y="2062163"/>
                <a:ext cx="331787" cy="38576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3" name="Freeform 97"/>
              <p:cNvSpPr>
                <a:spLocks noEditPoints="1"/>
              </p:cNvSpPr>
              <p:nvPr/>
            </p:nvSpPr>
            <p:spPr bwMode="auto">
              <a:xfrm>
                <a:off x="9317038" y="2135188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4" name="Rectangle 106"/>
              <p:cNvSpPr>
                <a:spLocks noChangeArrowheads="1"/>
              </p:cNvSpPr>
              <p:nvPr/>
            </p:nvSpPr>
            <p:spPr bwMode="auto">
              <a:xfrm>
                <a:off x="6997700" y="1362076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5" name="Freeform 107"/>
              <p:cNvSpPr>
                <a:spLocks noEditPoints="1"/>
              </p:cNvSpPr>
              <p:nvPr/>
            </p:nvSpPr>
            <p:spPr bwMode="auto">
              <a:xfrm>
                <a:off x="7070725" y="143668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3" y="12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6" name="Rectangle 108"/>
              <p:cNvSpPr>
                <a:spLocks noChangeArrowheads="1"/>
              </p:cNvSpPr>
              <p:nvPr/>
            </p:nvSpPr>
            <p:spPr bwMode="auto">
              <a:xfrm>
                <a:off x="7346950" y="1362076"/>
                <a:ext cx="312737" cy="404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7" name="Freeform 109"/>
              <p:cNvSpPr>
                <a:spLocks/>
              </p:cNvSpPr>
              <p:nvPr/>
            </p:nvSpPr>
            <p:spPr bwMode="auto">
              <a:xfrm>
                <a:off x="7421563" y="1454151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46 w 81"/>
                  <a:gd name="T5" fmla="*/ 0 h 139"/>
                  <a:gd name="T6" fmla="*/ 0 w 81"/>
                  <a:gd name="T7" fmla="*/ 23 h 139"/>
                  <a:gd name="T8" fmla="*/ 11 w 81"/>
                  <a:gd name="T9" fmla="*/ 47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46" y="0"/>
                    </a:lnTo>
                    <a:lnTo>
                      <a:pt x="0" y="23"/>
                    </a:lnTo>
                    <a:lnTo>
                      <a:pt x="11" y="47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654676" y="2908301"/>
              <a:ext cx="681036" cy="809625"/>
              <a:chOff x="5654676" y="2908301"/>
              <a:chExt cx="681036" cy="809625"/>
            </a:xfrm>
          </p:grpSpPr>
          <p:sp>
            <p:nvSpPr>
              <p:cNvPr id="128" name="Rectangle 110"/>
              <p:cNvSpPr>
                <a:spLocks noChangeArrowheads="1"/>
              </p:cNvSpPr>
              <p:nvPr/>
            </p:nvSpPr>
            <p:spPr bwMode="auto">
              <a:xfrm>
                <a:off x="5654676" y="3313113"/>
                <a:ext cx="330200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9" name="Freeform 111"/>
              <p:cNvSpPr>
                <a:spLocks/>
              </p:cNvSpPr>
              <p:nvPr/>
            </p:nvSpPr>
            <p:spPr bwMode="auto">
              <a:xfrm>
                <a:off x="5746750" y="3386138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58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0" name="Rectangle 112"/>
              <p:cNvSpPr>
                <a:spLocks noChangeArrowheads="1"/>
              </p:cNvSpPr>
              <p:nvPr/>
            </p:nvSpPr>
            <p:spPr bwMode="auto">
              <a:xfrm>
                <a:off x="6003925" y="2908301"/>
                <a:ext cx="331787" cy="38576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1" name="Freeform 113"/>
              <p:cNvSpPr>
                <a:spLocks/>
              </p:cNvSpPr>
              <p:nvPr/>
            </p:nvSpPr>
            <p:spPr bwMode="auto">
              <a:xfrm>
                <a:off x="6096000" y="298132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35 w 70"/>
                  <a:gd name="T11" fmla="*/ 35 h 151"/>
                  <a:gd name="T12" fmla="*/ 35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35" y="35"/>
                    </a:lnTo>
                    <a:lnTo>
                      <a:pt x="35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481763" y="4656138"/>
              <a:ext cx="1308100" cy="809626"/>
              <a:chOff x="6481763" y="4656138"/>
              <a:chExt cx="1308100" cy="809626"/>
            </a:xfrm>
          </p:grpSpPr>
          <p:sp>
            <p:nvSpPr>
              <p:cNvPr id="120" name="Rectangle 114"/>
              <p:cNvSpPr>
                <a:spLocks noChangeArrowheads="1"/>
              </p:cNvSpPr>
              <p:nvPr/>
            </p:nvSpPr>
            <p:spPr bwMode="auto">
              <a:xfrm>
                <a:off x="6813550" y="4656138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1" name="Freeform 115"/>
              <p:cNvSpPr>
                <a:spLocks noEditPoints="1"/>
              </p:cNvSpPr>
              <p:nvPr/>
            </p:nvSpPr>
            <p:spPr bwMode="auto">
              <a:xfrm>
                <a:off x="6886575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2" name="Rectangle 116"/>
              <p:cNvSpPr>
                <a:spLocks noChangeArrowheads="1"/>
              </p:cNvSpPr>
              <p:nvPr/>
            </p:nvSpPr>
            <p:spPr bwMode="auto">
              <a:xfrm>
                <a:off x="6481763" y="5060951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3" name="Freeform 117"/>
              <p:cNvSpPr>
                <a:spLocks noEditPoints="1"/>
              </p:cNvSpPr>
              <p:nvPr/>
            </p:nvSpPr>
            <p:spPr bwMode="auto">
              <a:xfrm>
                <a:off x="6556375" y="51339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4" name="Rectangle 118"/>
              <p:cNvSpPr>
                <a:spLocks noChangeArrowheads="1"/>
              </p:cNvSpPr>
              <p:nvPr/>
            </p:nvSpPr>
            <p:spPr bwMode="auto">
              <a:xfrm>
                <a:off x="7145338" y="4656138"/>
                <a:ext cx="330200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5" name="Freeform 119"/>
              <p:cNvSpPr>
                <a:spLocks noEditPoints="1"/>
              </p:cNvSpPr>
              <p:nvPr/>
            </p:nvSpPr>
            <p:spPr bwMode="auto">
              <a:xfrm>
                <a:off x="7218363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6" name="Rectangle 120"/>
              <p:cNvSpPr>
                <a:spLocks noChangeArrowheads="1"/>
              </p:cNvSpPr>
              <p:nvPr/>
            </p:nvSpPr>
            <p:spPr bwMode="auto">
              <a:xfrm>
                <a:off x="7475538" y="4656138"/>
                <a:ext cx="314325" cy="404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7" name="Freeform 121"/>
              <p:cNvSpPr>
                <a:spLocks/>
              </p:cNvSpPr>
              <p:nvPr/>
            </p:nvSpPr>
            <p:spPr bwMode="auto">
              <a:xfrm>
                <a:off x="7550150" y="4748213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58 w 81"/>
                  <a:gd name="T5" fmla="*/ 0 h 139"/>
                  <a:gd name="T6" fmla="*/ 0 w 81"/>
                  <a:gd name="T7" fmla="*/ 23 h 139"/>
                  <a:gd name="T8" fmla="*/ 11 w 81"/>
                  <a:gd name="T9" fmla="*/ 46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58" y="0"/>
                    </a:lnTo>
                    <a:lnTo>
                      <a:pt x="0" y="23"/>
                    </a:lnTo>
                    <a:lnTo>
                      <a:pt x="11" y="46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56" name="Group 155"/>
          <p:cNvGrpSpPr/>
          <p:nvPr/>
        </p:nvGrpSpPr>
        <p:grpSpPr>
          <a:xfrm>
            <a:off x="5966324" y="2135188"/>
            <a:ext cx="4916306" cy="4397375"/>
            <a:chOff x="5966324" y="2135188"/>
            <a:chExt cx="4916306" cy="4397375"/>
          </a:xfrm>
        </p:grpSpPr>
        <p:grpSp>
          <p:nvGrpSpPr>
            <p:cNvPr id="157" name="Group 156"/>
            <p:cNvGrpSpPr/>
            <p:nvPr/>
          </p:nvGrpSpPr>
          <p:grpSpPr>
            <a:xfrm>
              <a:off x="5966324" y="4167004"/>
              <a:ext cx="4916306" cy="2303514"/>
              <a:chOff x="5966324" y="4167004"/>
              <a:chExt cx="4916306" cy="2303514"/>
            </a:xfrm>
          </p:grpSpPr>
          <p:sp>
            <p:nvSpPr>
              <p:cNvPr id="219" name="Rectangle 21"/>
              <p:cNvSpPr>
                <a:spLocks noChangeArrowheads="1"/>
              </p:cNvSpPr>
              <p:nvPr/>
            </p:nvSpPr>
            <p:spPr bwMode="auto">
              <a:xfrm>
                <a:off x="5966324" y="4167004"/>
                <a:ext cx="4916306" cy="228404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0" name="Freeform 23"/>
              <p:cNvSpPr>
                <a:spLocks/>
              </p:cNvSpPr>
              <p:nvPr/>
            </p:nvSpPr>
            <p:spPr bwMode="auto">
              <a:xfrm>
                <a:off x="5966324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 flipH="1">
                <a:off x="7619727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58" name="Freeform 24"/>
            <p:cNvSpPr>
              <a:spLocks/>
            </p:cNvSpPr>
            <p:nvPr/>
          </p:nvSpPr>
          <p:spPr bwMode="auto">
            <a:xfrm>
              <a:off x="6500813" y="2135188"/>
              <a:ext cx="2466975" cy="1636713"/>
            </a:xfrm>
            <a:custGeom>
              <a:avLst/>
              <a:gdLst>
                <a:gd name="T0" fmla="*/ 7 w 134"/>
                <a:gd name="T1" fmla="*/ 0 h 89"/>
                <a:gd name="T2" fmla="*/ 126 w 134"/>
                <a:gd name="T3" fmla="*/ 0 h 89"/>
                <a:gd name="T4" fmla="*/ 134 w 134"/>
                <a:gd name="T5" fmla="*/ 5 h 89"/>
                <a:gd name="T6" fmla="*/ 134 w 134"/>
                <a:gd name="T7" fmla="*/ 84 h 89"/>
                <a:gd name="T8" fmla="*/ 126 w 134"/>
                <a:gd name="T9" fmla="*/ 89 h 89"/>
                <a:gd name="T10" fmla="*/ 7 w 134"/>
                <a:gd name="T11" fmla="*/ 89 h 89"/>
                <a:gd name="T12" fmla="*/ 0 w 134"/>
                <a:gd name="T13" fmla="*/ 84 h 89"/>
                <a:gd name="T14" fmla="*/ 0 w 134"/>
                <a:gd name="T15" fmla="*/ 5 h 89"/>
                <a:gd name="T16" fmla="*/ 7 w 134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89">
                  <a:moveTo>
                    <a:pt x="7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4" y="2"/>
                    <a:pt x="134" y="5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34" y="87"/>
                    <a:pt x="130" y="89"/>
                    <a:pt x="126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3" y="89"/>
                    <a:pt x="0" y="87"/>
                    <a:pt x="0" y="8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9" name="Rectangle 25"/>
            <p:cNvSpPr>
              <a:spLocks noChangeArrowheads="1"/>
            </p:cNvSpPr>
            <p:nvPr/>
          </p:nvSpPr>
          <p:spPr bwMode="auto">
            <a:xfrm>
              <a:off x="6573838" y="2300288"/>
              <a:ext cx="2301875" cy="13065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0" name="Rectangle 26"/>
            <p:cNvSpPr>
              <a:spLocks noChangeArrowheads="1"/>
            </p:cNvSpPr>
            <p:nvPr/>
          </p:nvSpPr>
          <p:spPr bwMode="auto">
            <a:xfrm>
              <a:off x="6611938" y="2355851"/>
              <a:ext cx="2263775" cy="1250950"/>
            </a:xfrm>
            <a:prstGeom prst="rect">
              <a:avLst/>
            </a:prstGeom>
            <a:solidFill>
              <a:srgbClr val="797A7D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1" name="Rectangle 27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276225"/>
            </a:xfrm>
            <a:prstGeom prst="rect">
              <a:avLst/>
            </a:prstGeom>
            <a:solidFill>
              <a:srgbClr val="5B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auto">
            <a:xfrm>
              <a:off x="7254875" y="4030663"/>
              <a:ext cx="939800" cy="146050"/>
            </a:xfrm>
            <a:custGeom>
              <a:avLst/>
              <a:gdLst>
                <a:gd name="T0" fmla="*/ 3 w 51"/>
                <a:gd name="T1" fmla="*/ 0 h 8"/>
                <a:gd name="T2" fmla="*/ 48 w 51"/>
                <a:gd name="T3" fmla="*/ 0 h 8"/>
                <a:gd name="T4" fmla="*/ 51 w 51"/>
                <a:gd name="T5" fmla="*/ 3 h 8"/>
                <a:gd name="T6" fmla="*/ 51 w 51"/>
                <a:gd name="T7" fmla="*/ 8 h 8"/>
                <a:gd name="T8" fmla="*/ 0 w 51"/>
                <a:gd name="T9" fmla="*/ 8 h 8"/>
                <a:gd name="T10" fmla="*/ 0 w 51"/>
                <a:gd name="T11" fmla="*/ 3 h 8"/>
                <a:gd name="T12" fmla="*/ 3 w 5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2"/>
                    <a:pt x="51" y="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3" name="Rectangle 29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746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4" name="Rectangle 30"/>
            <p:cNvSpPr>
              <a:spLocks noChangeArrowheads="1"/>
            </p:cNvSpPr>
            <p:nvPr/>
          </p:nvSpPr>
          <p:spPr bwMode="auto">
            <a:xfrm>
              <a:off x="6665913" y="2411413"/>
              <a:ext cx="92075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5" name="Rectangle 31"/>
            <p:cNvSpPr>
              <a:spLocks noChangeArrowheads="1"/>
            </p:cNvSpPr>
            <p:nvPr/>
          </p:nvSpPr>
          <p:spPr bwMode="auto">
            <a:xfrm>
              <a:off x="6813550" y="2411413"/>
              <a:ext cx="1233487" cy="55563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6" name="Rectangle 32"/>
            <p:cNvSpPr>
              <a:spLocks noChangeArrowheads="1"/>
            </p:cNvSpPr>
            <p:nvPr/>
          </p:nvSpPr>
          <p:spPr bwMode="auto">
            <a:xfrm>
              <a:off x="6665913" y="2520951"/>
              <a:ext cx="92075" cy="38100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7" name="Rectangle 33"/>
            <p:cNvSpPr>
              <a:spLocks noChangeArrowheads="1"/>
            </p:cNvSpPr>
            <p:nvPr/>
          </p:nvSpPr>
          <p:spPr bwMode="auto">
            <a:xfrm>
              <a:off x="6813550" y="2520951"/>
              <a:ext cx="1012825" cy="38100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8" name="Rectangle 34"/>
            <p:cNvSpPr>
              <a:spLocks noChangeArrowheads="1"/>
            </p:cNvSpPr>
            <p:nvPr/>
          </p:nvSpPr>
          <p:spPr bwMode="auto">
            <a:xfrm>
              <a:off x="6813550" y="2632076"/>
              <a:ext cx="276225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9" name="Rectangle 35"/>
            <p:cNvSpPr>
              <a:spLocks noChangeArrowheads="1"/>
            </p:cNvSpPr>
            <p:nvPr/>
          </p:nvSpPr>
          <p:spPr bwMode="auto">
            <a:xfrm>
              <a:off x="6942138" y="2760663"/>
              <a:ext cx="1417637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0" name="Rectangle 36"/>
            <p:cNvSpPr>
              <a:spLocks noChangeArrowheads="1"/>
            </p:cNvSpPr>
            <p:nvPr/>
          </p:nvSpPr>
          <p:spPr bwMode="auto">
            <a:xfrm>
              <a:off x="6813550" y="2889251"/>
              <a:ext cx="736600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1" name="Rectangle 37"/>
            <p:cNvSpPr>
              <a:spLocks noChangeArrowheads="1"/>
            </p:cNvSpPr>
            <p:nvPr/>
          </p:nvSpPr>
          <p:spPr bwMode="auto">
            <a:xfrm>
              <a:off x="6942138" y="3017838"/>
              <a:ext cx="125253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6813550" y="3146426"/>
              <a:ext cx="1068387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3" name="Rectangle 39"/>
            <p:cNvSpPr>
              <a:spLocks noChangeArrowheads="1"/>
            </p:cNvSpPr>
            <p:nvPr/>
          </p:nvSpPr>
          <p:spPr bwMode="auto">
            <a:xfrm>
              <a:off x="6942138" y="3276601"/>
              <a:ext cx="10683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4" name="Rectangle 40"/>
            <p:cNvSpPr>
              <a:spLocks noChangeArrowheads="1"/>
            </p:cNvSpPr>
            <p:nvPr/>
          </p:nvSpPr>
          <p:spPr bwMode="auto">
            <a:xfrm>
              <a:off x="6813550" y="3405188"/>
              <a:ext cx="8651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5" name="Rectangle 41"/>
            <p:cNvSpPr>
              <a:spLocks noChangeArrowheads="1"/>
            </p:cNvSpPr>
            <p:nvPr/>
          </p:nvSpPr>
          <p:spPr bwMode="auto">
            <a:xfrm>
              <a:off x="6942138" y="3514726"/>
              <a:ext cx="1528762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auto">
            <a:xfrm>
              <a:off x="7550150" y="3883026"/>
              <a:ext cx="993775" cy="293688"/>
            </a:xfrm>
            <a:custGeom>
              <a:avLst/>
              <a:gdLst>
                <a:gd name="T0" fmla="*/ 6 w 54"/>
                <a:gd name="T1" fmla="*/ 16 h 16"/>
                <a:gd name="T2" fmla="*/ 7 w 54"/>
                <a:gd name="T3" fmla="*/ 16 h 16"/>
                <a:gd name="T4" fmla="*/ 53 w 54"/>
                <a:gd name="T5" fmla="*/ 16 h 16"/>
                <a:gd name="T6" fmla="*/ 51 w 54"/>
                <a:gd name="T7" fmla="*/ 3 h 16"/>
                <a:gd name="T8" fmla="*/ 51 w 54"/>
                <a:gd name="T9" fmla="*/ 3 h 16"/>
                <a:gd name="T10" fmla="*/ 21 w 54"/>
                <a:gd name="T11" fmla="*/ 1 h 16"/>
                <a:gd name="T12" fmla="*/ 6 w 5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">
                  <a:moveTo>
                    <a:pt x="6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3"/>
                    <a:pt x="53" y="7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1"/>
                    <a:pt x="33" y="1"/>
                    <a:pt x="21" y="1"/>
                  </a:cubicBezTo>
                  <a:cubicBezTo>
                    <a:pt x="7" y="0"/>
                    <a:pt x="0" y="8"/>
                    <a:pt x="6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auto">
            <a:xfrm>
              <a:off x="8783638" y="3883026"/>
              <a:ext cx="1011237" cy="293688"/>
            </a:xfrm>
            <a:custGeom>
              <a:avLst/>
              <a:gdLst>
                <a:gd name="T0" fmla="*/ 48 w 55"/>
                <a:gd name="T1" fmla="*/ 16 h 16"/>
                <a:gd name="T2" fmla="*/ 47 w 55"/>
                <a:gd name="T3" fmla="*/ 16 h 16"/>
                <a:gd name="T4" fmla="*/ 2 w 55"/>
                <a:gd name="T5" fmla="*/ 16 h 16"/>
                <a:gd name="T6" fmla="*/ 4 w 55"/>
                <a:gd name="T7" fmla="*/ 3 h 16"/>
                <a:gd name="T8" fmla="*/ 4 w 55"/>
                <a:gd name="T9" fmla="*/ 3 h 16"/>
                <a:gd name="T10" fmla="*/ 34 w 55"/>
                <a:gd name="T11" fmla="*/ 1 h 16"/>
                <a:gd name="T12" fmla="*/ 48 w 5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6">
                  <a:moveTo>
                    <a:pt x="48" y="16"/>
                  </a:moveTo>
                  <a:cubicBezTo>
                    <a:pt x="48" y="16"/>
                    <a:pt x="48" y="16"/>
                    <a:pt x="4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3"/>
                    <a:pt x="1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22" y="1"/>
                    <a:pt x="34" y="1"/>
                  </a:cubicBezTo>
                  <a:cubicBezTo>
                    <a:pt x="48" y="0"/>
                    <a:pt x="55" y="8"/>
                    <a:pt x="48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8" name="Freeform 45"/>
            <p:cNvSpPr>
              <a:spLocks/>
            </p:cNvSpPr>
            <p:nvPr/>
          </p:nvSpPr>
          <p:spPr bwMode="auto">
            <a:xfrm>
              <a:off x="8783638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auto">
            <a:xfrm>
              <a:off x="8912225" y="3441701"/>
              <a:ext cx="865187" cy="735013"/>
            </a:xfrm>
            <a:custGeom>
              <a:avLst/>
              <a:gdLst>
                <a:gd name="T0" fmla="*/ 36 w 47"/>
                <a:gd name="T1" fmla="*/ 40 h 40"/>
                <a:gd name="T2" fmla="*/ 20 w 47"/>
                <a:gd name="T3" fmla="*/ 28 h 40"/>
                <a:gd name="T4" fmla="*/ 4 w 47"/>
                <a:gd name="T5" fmla="*/ 12 h 40"/>
                <a:gd name="T6" fmla="*/ 13 w 47"/>
                <a:gd name="T7" fmla="*/ 0 h 40"/>
                <a:gd name="T8" fmla="*/ 13 w 47"/>
                <a:gd name="T9" fmla="*/ 0 h 40"/>
                <a:gd name="T10" fmla="*/ 36 w 47"/>
                <a:gd name="T11" fmla="*/ 20 h 40"/>
                <a:gd name="T12" fmla="*/ 36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36" y="40"/>
                  </a:moveTo>
                  <a:cubicBezTo>
                    <a:pt x="28" y="40"/>
                    <a:pt x="24" y="32"/>
                    <a:pt x="20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8"/>
                    <a:pt x="8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8" y="11"/>
                    <a:pt x="36" y="20"/>
                  </a:cubicBezTo>
                  <a:cubicBezTo>
                    <a:pt x="47" y="30"/>
                    <a:pt x="45" y="40"/>
                    <a:pt x="36" y="40"/>
                  </a:cubicBezTo>
                  <a:close/>
                </a:path>
              </a:pathLst>
            </a:custGeom>
            <a:solidFill>
              <a:srgbClr val="57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auto">
            <a:xfrm>
              <a:off x="8194675" y="4692651"/>
              <a:ext cx="957262" cy="441325"/>
            </a:xfrm>
            <a:custGeom>
              <a:avLst/>
              <a:gdLst>
                <a:gd name="T0" fmla="*/ 11 w 52"/>
                <a:gd name="T1" fmla="*/ 0 h 24"/>
                <a:gd name="T2" fmla="*/ 26 w 52"/>
                <a:gd name="T3" fmla="*/ 0 h 24"/>
                <a:gd name="T4" fmla="*/ 41 w 52"/>
                <a:gd name="T5" fmla="*/ 0 h 24"/>
                <a:gd name="T6" fmla="*/ 50 w 52"/>
                <a:gd name="T7" fmla="*/ 5 h 24"/>
                <a:gd name="T8" fmla="*/ 50 w 52"/>
                <a:gd name="T9" fmla="*/ 11 h 24"/>
                <a:gd name="T10" fmla="*/ 51 w 52"/>
                <a:gd name="T11" fmla="*/ 18 h 24"/>
                <a:gd name="T12" fmla="*/ 42 w 52"/>
                <a:gd name="T13" fmla="*/ 24 h 24"/>
                <a:gd name="T14" fmla="*/ 26 w 52"/>
                <a:gd name="T15" fmla="*/ 24 h 24"/>
                <a:gd name="T16" fmla="*/ 9 w 52"/>
                <a:gd name="T17" fmla="*/ 24 h 24"/>
                <a:gd name="T18" fmla="*/ 0 w 52"/>
                <a:gd name="T19" fmla="*/ 18 h 24"/>
                <a:gd name="T20" fmla="*/ 1 w 52"/>
                <a:gd name="T21" fmla="*/ 11 h 24"/>
                <a:gd name="T22" fmla="*/ 2 w 52"/>
                <a:gd name="T23" fmla="*/ 5 h 24"/>
                <a:gd name="T24" fmla="*/ 11 w 5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4">
                  <a:moveTo>
                    <a:pt x="11" y="0"/>
                  </a:moveTo>
                  <a:cubicBezTo>
                    <a:pt x="16" y="0"/>
                    <a:pt x="21" y="0"/>
                    <a:pt x="26" y="0"/>
                  </a:cubicBezTo>
                  <a:cubicBezTo>
                    <a:pt x="31" y="0"/>
                    <a:pt x="36" y="0"/>
                    <a:pt x="41" y="0"/>
                  </a:cubicBezTo>
                  <a:cubicBezTo>
                    <a:pt x="45" y="0"/>
                    <a:pt x="49" y="2"/>
                    <a:pt x="50" y="5"/>
                  </a:cubicBezTo>
                  <a:cubicBezTo>
                    <a:pt x="50" y="7"/>
                    <a:pt x="50" y="9"/>
                    <a:pt x="50" y="11"/>
                  </a:cubicBezTo>
                  <a:cubicBezTo>
                    <a:pt x="51" y="13"/>
                    <a:pt x="51" y="16"/>
                    <a:pt x="51" y="18"/>
                  </a:cubicBezTo>
                  <a:cubicBezTo>
                    <a:pt x="52" y="21"/>
                    <a:pt x="48" y="24"/>
                    <a:pt x="42" y="24"/>
                  </a:cubicBezTo>
                  <a:cubicBezTo>
                    <a:pt x="37" y="24"/>
                    <a:pt x="31" y="24"/>
                    <a:pt x="26" y="24"/>
                  </a:cubicBezTo>
                  <a:cubicBezTo>
                    <a:pt x="20" y="24"/>
                    <a:pt x="14" y="24"/>
                    <a:pt x="9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1" y="16"/>
                    <a:pt x="1" y="13"/>
                    <a:pt x="1" y="11"/>
                  </a:cubicBezTo>
                  <a:cubicBezTo>
                    <a:pt x="2" y="9"/>
                    <a:pt x="2" y="7"/>
                    <a:pt x="2" y="5"/>
                  </a:cubicBezTo>
                  <a:cubicBezTo>
                    <a:pt x="3" y="2"/>
                    <a:pt x="7" y="0"/>
                    <a:pt x="11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1" name="Rectangle 48"/>
            <p:cNvSpPr>
              <a:spLocks noChangeArrowheads="1"/>
            </p:cNvSpPr>
            <p:nvPr/>
          </p:nvSpPr>
          <p:spPr bwMode="auto">
            <a:xfrm>
              <a:off x="8451850" y="3201988"/>
              <a:ext cx="441325" cy="239713"/>
            </a:xfrm>
            <a:prstGeom prst="rect">
              <a:avLst/>
            </a:pr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2" name="Rectangle 49"/>
            <p:cNvSpPr>
              <a:spLocks noChangeArrowheads="1"/>
            </p:cNvSpPr>
            <p:nvPr/>
          </p:nvSpPr>
          <p:spPr bwMode="auto">
            <a:xfrm>
              <a:off x="8451850" y="3201988"/>
              <a:ext cx="220662" cy="239713"/>
            </a:xfrm>
            <a:prstGeom prst="rect">
              <a:avLst/>
            </a:pr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3" name="Freeform 50"/>
            <p:cNvSpPr>
              <a:spLocks/>
            </p:cNvSpPr>
            <p:nvPr/>
          </p:nvSpPr>
          <p:spPr bwMode="auto">
            <a:xfrm>
              <a:off x="8286750" y="2908301"/>
              <a:ext cx="92075" cy="146050"/>
            </a:xfrm>
            <a:custGeom>
              <a:avLst/>
              <a:gdLst>
                <a:gd name="T0" fmla="*/ 1 w 5"/>
                <a:gd name="T1" fmla="*/ 0 h 8"/>
                <a:gd name="T2" fmla="*/ 2 w 5"/>
                <a:gd name="T3" fmla="*/ 0 h 8"/>
                <a:gd name="T4" fmla="*/ 4 w 5"/>
                <a:gd name="T5" fmla="*/ 1 h 8"/>
                <a:gd name="T6" fmla="*/ 5 w 5"/>
                <a:gd name="T7" fmla="*/ 6 h 8"/>
                <a:gd name="T8" fmla="*/ 4 w 5"/>
                <a:gd name="T9" fmla="*/ 7 h 8"/>
                <a:gd name="T10" fmla="*/ 3 w 5"/>
                <a:gd name="T11" fmla="*/ 7 h 8"/>
                <a:gd name="T12" fmla="*/ 1 w 5"/>
                <a:gd name="T13" fmla="*/ 6 h 8"/>
                <a:gd name="T14" fmla="*/ 0 w 5"/>
                <a:gd name="T15" fmla="*/ 2 h 8"/>
                <a:gd name="T16" fmla="*/ 1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auto">
            <a:xfrm>
              <a:off x="8967788" y="2908301"/>
              <a:ext cx="92075" cy="14605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0 h 8"/>
                <a:gd name="T4" fmla="*/ 1 w 5"/>
                <a:gd name="T5" fmla="*/ 1 h 8"/>
                <a:gd name="T6" fmla="*/ 0 w 5"/>
                <a:gd name="T7" fmla="*/ 6 h 8"/>
                <a:gd name="T8" fmla="*/ 1 w 5"/>
                <a:gd name="T9" fmla="*/ 7 h 8"/>
                <a:gd name="T10" fmla="*/ 2 w 5"/>
                <a:gd name="T11" fmla="*/ 7 h 8"/>
                <a:gd name="T12" fmla="*/ 3 w 5"/>
                <a:gd name="T13" fmla="*/ 6 h 8"/>
                <a:gd name="T14" fmla="*/ 4 w 5"/>
                <a:gd name="T15" fmla="*/ 2 h 8"/>
                <a:gd name="T16" fmla="*/ 4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5" name="Freeform 52"/>
            <p:cNvSpPr>
              <a:spLocks/>
            </p:cNvSpPr>
            <p:nvPr/>
          </p:nvSpPr>
          <p:spPr bwMode="auto">
            <a:xfrm>
              <a:off x="8286750" y="2338388"/>
              <a:ext cx="754062" cy="1028700"/>
            </a:xfrm>
            <a:custGeom>
              <a:avLst/>
              <a:gdLst>
                <a:gd name="T0" fmla="*/ 40 w 41"/>
                <a:gd name="T1" fmla="*/ 32 h 56"/>
                <a:gd name="T2" fmla="*/ 40 w 41"/>
                <a:gd name="T3" fmla="*/ 34 h 56"/>
                <a:gd name="T4" fmla="*/ 33 w 41"/>
                <a:gd name="T5" fmla="*/ 48 h 56"/>
                <a:gd name="T6" fmla="*/ 9 w 41"/>
                <a:gd name="T7" fmla="*/ 48 h 56"/>
                <a:gd name="T8" fmla="*/ 2 w 41"/>
                <a:gd name="T9" fmla="*/ 35 h 56"/>
                <a:gd name="T10" fmla="*/ 2 w 41"/>
                <a:gd name="T11" fmla="*/ 18 h 56"/>
                <a:gd name="T12" fmla="*/ 28 w 41"/>
                <a:gd name="T13" fmla="*/ 8 h 56"/>
                <a:gd name="T14" fmla="*/ 39 w 41"/>
                <a:gd name="T15" fmla="*/ 18 h 56"/>
                <a:gd name="T16" fmla="*/ 40 w 41"/>
                <a:gd name="T1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6">
                  <a:moveTo>
                    <a:pt x="40" y="32"/>
                  </a:moveTo>
                  <a:cubicBezTo>
                    <a:pt x="40" y="33"/>
                    <a:pt x="40" y="30"/>
                    <a:pt x="40" y="34"/>
                  </a:cubicBezTo>
                  <a:cubicBezTo>
                    <a:pt x="39" y="37"/>
                    <a:pt x="36" y="44"/>
                    <a:pt x="33" y="48"/>
                  </a:cubicBezTo>
                  <a:cubicBezTo>
                    <a:pt x="27" y="56"/>
                    <a:pt x="16" y="56"/>
                    <a:pt x="9" y="48"/>
                  </a:cubicBezTo>
                  <a:cubicBezTo>
                    <a:pt x="6" y="46"/>
                    <a:pt x="3" y="39"/>
                    <a:pt x="2" y="35"/>
                  </a:cubicBezTo>
                  <a:cubicBezTo>
                    <a:pt x="1" y="29"/>
                    <a:pt x="0" y="23"/>
                    <a:pt x="2" y="18"/>
                  </a:cubicBezTo>
                  <a:cubicBezTo>
                    <a:pt x="5" y="8"/>
                    <a:pt x="18" y="0"/>
                    <a:pt x="28" y="8"/>
                  </a:cubicBezTo>
                  <a:cubicBezTo>
                    <a:pt x="34" y="6"/>
                    <a:pt x="39" y="13"/>
                    <a:pt x="39" y="18"/>
                  </a:cubicBezTo>
                  <a:cubicBezTo>
                    <a:pt x="41" y="23"/>
                    <a:pt x="40" y="27"/>
                    <a:pt x="40" y="32"/>
                  </a:cubicBezTo>
                  <a:close/>
                </a:path>
              </a:pathLst>
            </a:custGeom>
            <a:solidFill>
              <a:srgbClr val="FF8C00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6" name="Freeform 53"/>
            <p:cNvSpPr>
              <a:spLocks/>
            </p:cNvSpPr>
            <p:nvPr/>
          </p:nvSpPr>
          <p:spPr bwMode="auto">
            <a:xfrm>
              <a:off x="8120063" y="3441701"/>
              <a:ext cx="1104900" cy="1527175"/>
            </a:xfrm>
            <a:custGeom>
              <a:avLst/>
              <a:gdLst>
                <a:gd name="T0" fmla="*/ 7 w 60"/>
                <a:gd name="T1" fmla="*/ 0 h 83"/>
                <a:gd name="T2" fmla="*/ 29 w 60"/>
                <a:gd name="T3" fmla="*/ 0 h 83"/>
                <a:gd name="T4" fmla="*/ 29 w 60"/>
                <a:gd name="T5" fmla="*/ 0 h 83"/>
                <a:gd name="T6" fmla="*/ 30 w 60"/>
                <a:gd name="T7" fmla="*/ 0 h 83"/>
                <a:gd name="T8" fmla="*/ 30 w 60"/>
                <a:gd name="T9" fmla="*/ 0 h 83"/>
                <a:gd name="T10" fmla="*/ 31 w 60"/>
                <a:gd name="T11" fmla="*/ 0 h 83"/>
                <a:gd name="T12" fmla="*/ 31 w 60"/>
                <a:gd name="T13" fmla="*/ 0 h 83"/>
                <a:gd name="T14" fmla="*/ 53 w 60"/>
                <a:gd name="T15" fmla="*/ 0 h 83"/>
                <a:gd name="T16" fmla="*/ 59 w 60"/>
                <a:gd name="T17" fmla="*/ 10 h 83"/>
                <a:gd name="T18" fmla="*/ 56 w 60"/>
                <a:gd name="T19" fmla="*/ 42 h 83"/>
                <a:gd name="T20" fmla="*/ 56 w 60"/>
                <a:gd name="T21" fmla="*/ 83 h 83"/>
                <a:gd name="T22" fmla="*/ 4 w 60"/>
                <a:gd name="T23" fmla="*/ 83 h 83"/>
                <a:gd name="T24" fmla="*/ 4 w 60"/>
                <a:gd name="T25" fmla="*/ 42 h 83"/>
                <a:gd name="T26" fmla="*/ 1 w 60"/>
                <a:gd name="T27" fmla="*/ 10 h 83"/>
                <a:gd name="T28" fmla="*/ 7 w 60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83">
                  <a:moveTo>
                    <a:pt x="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4"/>
                    <a:pt x="59" y="10"/>
                  </a:cubicBezTo>
                  <a:cubicBezTo>
                    <a:pt x="58" y="22"/>
                    <a:pt x="56" y="32"/>
                    <a:pt x="56" y="4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32"/>
                    <a:pt x="2" y="22"/>
                    <a:pt x="1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494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auto">
            <a:xfrm>
              <a:off x="8194675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5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8" name="Freeform 55"/>
            <p:cNvSpPr>
              <a:spLocks/>
            </p:cNvSpPr>
            <p:nvPr/>
          </p:nvSpPr>
          <p:spPr bwMode="auto">
            <a:xfrm>
              <a:off x="8175625" y="3441701"/>
              <a:ext cx="496887" cy="1527175"/>
            </a:xfrm>
            <a:custGeom>
              <a:avLst/>
              <a:gdLst>
                <a:gd name="T0" fmla="*/ 4 w 27"/>
                <a:gd name="T1" fmla="*/ 0 h 83"/>
                <a:gd name="T2" fmla="*/ 26 w 27"/>
                <a:gd name="T3" fmla="*/ 0 h 83"/>
                <a:gd name="T4" fmla="*/ 26 w 27"/>
                <a:gd name="T5" fmla="*/ 0 h 83"/>
                <a:gd name="T6" fmla="*/ 27 w 27"/>
                <a:gd name="T7" fmla="*/ 0 h 83"/>
                <a:gd name="T8" fmla="*/ 27 w 27"/>
                <a:gd name="T9" fmla="*/ 0 h 83"/>
                <a:gd name="T10" fmla="*/ 27 w 27"/>
                <a:gd name="T11" fmla="*/ 83 h 83"/>
                <a:gd name="T12" fmla="*/ 1 w 27"/>
                <a:gd name="T13" fmla="*/ 83 h 83"/>
                <a:gd name="T14" fmla="*/ 0 w 27"/>
                <a:gd name="T15" fmla="*/ 10 h 83"/>
                <a:gd name="T16" fmla="*/ 4 w 27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83">
                  <a:moveTo>
                    <a:pt x="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auto">
            <a:xfrm>
              <a:off x="8359775" y="3386138"/>
              <a:ext cx="625475" cy="147638"/>
            </a:xfrm>
            <a:custGeom>
              <a:avLst/>
              <a:gdLst>
                <a:gd name="T0" fmla="*/ 5 w 34"/>
                <a:gd name="T1" fmla="*/ 0 h 8"/>
                <a:gd name="T2" fmla="*/ 0 w 34"/>
                <a:gd name="T3" fmla="*/ 3 h 8"/>
                <a:gd name="T4" fmla="*/ 34 w 34"/>
                <a:gd name="T5" fmla="*/ 3 h 8"/>
                <a:gd name="T6" fmla="*/ 29 w 34"/>
                <a:gd name="T7" fmla="*/ 0 h 8"/>
                <a:gd name="T8" fmla="*/ 5 w 3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8" y="8"/>
                    <a:pt x="28" y="7"/>
                    <a:pt x="34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2"/>
                    <a:pt x="12" y="2"/>
                    <a:pt x="5" y="0"/>
                  </a:cubicBezTo>
                  <a:close/>
                </a:path>
              </a:pathLst>
            </a:custGeom>
            <a:solidFill>
              <a:srgbClr val="C9E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auto">
            <a:xfrm>
              <a:off x="8359775" y="3386138"/>
              <a:ext cx="312737" cy="111125"/>
            </a:xfrm>
            <a:custGeom>
              <a:avLst/>
              <a:gdLst>
                <a:gd name="T0" fmla="*/ 5 w 17"/>
                <a:gd name="T1" fmla="*/ 0 h 6"/>
                <a:gd name="T2" fmla="*/ 0 w 17"/>
                <a:gd name="T3" fmla="*/ 3 h 6"/>
                <a:gd name="T4" fmla="*/ 17 w 17"/>
                <a:gd name="T5" fmla="*/ 6 h 6"/>
                <a:gd name="T6" fmla="*/ 17 w 17"/>
                <a:gd name="T7" fmla="*/ 1 h 6"/>
                <a:gd name="T8" fmla="*/ 5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0" y="6"/>
                    <a:pt x="17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8" y="1"/>
                    <a:pt x="5" y="0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auto">
            <a:xfrm>
              <a:off x="8323263" y="3405188"/>
              <a:ext cx="698500" cy="146050"/>
            </a:xfrm>
            <a:custGeom>
              <a:avLst/>
              <a:gdLst>
                <a:gd name="T0" fmla="*/ 4 w 38"/>
                <a:gd name="T1" fmla="*/ 0 h 8"/>
                <a:gd name="T2" fmla="*/ 33 w 38"/>
                <a:gd name="T3" fmla="*/ 0 h 8"/>
                <a:gd name="T4" fmla="*/ 38 w 38"/>
                <a:gd name="T5" fmla="*/ 2 h 8"/>
                <a:gd name="T6" fmla="*/ 0 w 38"/>
                <a:gd name="T7" fmla="*/ 2 h 8"/>
                <a:gd name="T8" fmla="*/ 4 w 3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4" y="0"/>
                  </a:moveTo>
                  <a:cubicBezTo>
                    <a:pt x="14" y="3"/>
                    <a:pt x="25" y="3"/>
                    <a:pt x="33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27" y="8"/>
                    <a:pt x="11" y="8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auto">
            <a:xfrm>
              <a:off x="7974013" y="5114926"/>
              <a:ext cx="1379537" cy="295275"/>
            </a:xfrm>
            <a:custGeom>
              <a:avLst/>
              <a:gdLst>
                <a:gd name="T0" fmla="*/ 8 w 75"/>
                <a:gd name="T1" fmla="*/ 0 h 16"/>
                <a:gd name="T2" fmla="*/ 67 w 75"/>
                <a:gd name="T3" fmla="*/ 0 h 16"/>
                <a:gd name="T4" fmla="*/ 75 w 75"/>
                <a:gd name="T5" fmla="*/ 5 h 16"/>
                <a:gd name="T6" fmla="*/ 75 w 75"/>
                <a:gd name="T7" fmla="*/ 11 h 16"/>
                <a:gd name="T8" fmla="*/ 67 w 75"/>
                <a:gd name="T9" fmla="*/ 16 h 16"/>
                <a:gd name="T10" fmla="*/ 8 w 75"/>
                <a:gd name="T11" fmla="*/ 16 h 16"/>
                <a:gd name="T12" fmla="*/ 0 w 75"/>
                <a:gd name="T13" fmla="*/ 11 h 16"/>
                <a:gd name="T14" fmla="*/ 0 w 75"/>
                <a:gd name="T15" fmla="*/ 5 h 16"/>
                <a:gd name="T16" fmla="*/ 8 w 7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6">
                  <a:moveTo>
                    <a:pt x="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5" y="2"/>
                    <a:pt x="75" y="5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4"/>
                    <a:pt x="72" y="16"/>
                    <a:pt x="6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auto">
            <a:xfrm>
              <a:off x="7974013" y="5114926"/>
              <a:ext cx="698500" cy="295275"/>
            </a:xfrm>
            <a:custGeom>
              <a:avLst/>
              <a:gdLst>
                <a:gd name="T0" fmla="*/ 8 w 38"/>
                <a:gd name="T1" fmla="*/ 0 h 16"/>
                <a:gd name="T2" fmla="*/ 38 w 38"/>
                <a:gd name="T3" fmla="*/ 0 h 16"/>
                <a:gd name="T4" fmla="*/ 38 w 38"/>
                <a:gd name="T5" fmla="*/ 16 h 16"/>
                <a:gd name="T6" fmla="*/ 8 w 38"/>
                <a:gd name="T7" fmla="*/ 16 h 16"/>
                <a:gd name="T8" fmla="*/ 0 w 38"/>
                <a:gd name="T9" fmla="*/ 11 h 16"/>
                <a:gd name="T10" fmla="*/ 0 w 38"/>
                <a:gd name="T11" fmla="*/ 5 h 16"/>
                <a:gd name="T12" fmla="*/ 8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auto">
            <a:xfrm>
              <a:off x="8027988" y="4159251"/>
              <a:ext cx="1289050" cy="312738"/>
            </a:xfrm>
            <a:custGeom>
              <a:avLst/>
              <a:gdLst>
                <a:gd name="T0" fmla="*/ 7 w 70"/>
                <a:gd name="T1" fmla="*/ 0 h 17"/>
                <a:gd name="T2" fmla="*/ 63 w 70"/>
                <a:gd name="T3" fmla="*/ 0 h 17"/>
                <a:gd name="T4" fmla="*/ 70 w 70"/>
                <a:gd name="T5" fmla="*/ 6 h 17"/>
                <a:gd name="T6" fmla="*/ 70 w 70"/>
                <a:gd name="T7" fmla="*/ 11 h 17"/>
                <a:gd name="T8" fmla="*/ 63 w 70"/>
                <a:gd name="T9" fmla="*/ 17 h 17"/>
                <a:gd name="T10" fmla="*/ 7 w 70"/>
                <a:gd name="T11" fmla="*/ 17 h 17"/>
                <a:gd name="T12" fmla="*/ 0 w 70"/>
                <a:gd name="T13" fmla="*/ 11 h 17"/>
                <a:gd name="T14" fmla="*/ 0 w 70"/>
                <a:gd name="T15" fmla="*/ 6 h 17"/>
                <a:gd name="T16" fmla="*/ 7 w 7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7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2"/>
                    <a:pt x="70" y="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4"/>
                    <a:pt x="66" y="17"/>
                    <a:pt x="63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auto">
            <a:xfrm>
              <a:off x="8027988" y="4471988"/>
              <a:ext cx="1289050" cy="293688"/>
            </a:xfrm>
            <a:custGeom>
              <a:avLst/>
              <a:gdLst>
                <a:gd name="T0" fmla="*/ 7 w 70"/>
                <a:gd name="T1" fmla="*/ 0 h 16"/>
                <a:gd name="T2" fmla="*/ 63 w 70"/>
                <a:gd name="T3" fmla="*/ 0 h 16"/>
                <a:gd name="T4" fmla="*/ 70 w 70"/>
                <a:gd name="T5" fmla="*/ 6 h 16"/>
                <a:gd name="T6" fmla="*/ 70 w 70"/>
                <a:gd name="T7" fmla="*/ 10 h 16"/>
                <a:gd name="T8" fmla="*/ 63 w 70"/>
                <a:gd name="T9" fmla="*/ 16 h 16"/>
                <a:gd name="T10" fmla="*/ 7 w 70"/>
                <a:gd name="T11" fmla="*/ 16 h 16"/>
                <a:gd name="T12" fmla="*/ 0 w 70"/>
                <a:gd name="T13" fmla="*/ 10 h 16"/>
                <a:gd name="T14" fmla="*/ 0 w 70"/>
                <a:gd name="T15" fmla="*/ 6 h 16"/>
                <a:gd name="T16" fmla="*/ 7 w 7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6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3"/>
                    <a:pt x="70" y="6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3"/>
                    <a:pt x="66" y="16"/>
                    <a:pt x="6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auto">
            <a:xfrm>
              <a:off x="8027988" y="4159251"/>
              <a:ext cx="644525" cy="312738"/>
            </a:xfrm>
            <a:custGeom>
              <a:avLst/>
              <a:gdLst>
                <a:gd name="T0" fmla="*/ 7 w 35"/>
                <a:gd name="T1" fmla="*/ 0 h 17"/>
                <a:gd name="T2" fmla="*/ 35 w 35"/>
                <a:gd name="T3" fmla="*/ 0 h 17"/>
                <a:gd name="T4" fmla="*/ 35 w 35"/>
                <a:gd name="T5" fmla="*/ 17 h 17"/>
                <a:gd name="T6" fmla="*/ 7 w 35"/>
                <a:gd name="T7" fmla="*/ 17 h 17"/>
                <a:gd name="T8" fmla="*/ 0 w 35"/>
                <a:gd name="T9" fmla="*/ 11 h 17"/>
                <a:gd name="T10" fmla="*/ 0 w 35"/>
                <a:gd name="T11" fmla="*/ 6 h 17"/>
                <a:gd name="T12" fmla="*/ 7 w 3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auto">
            <a:xfrm>
              <a:off x="8027988" y="4471988"/>
              <a:ext cx="644525" cy="293688"/>
            </a:xfrm>
            <a:custGeom>
              <a:avLst/>
              <a:gdLst>
                <a:gd name="T0" fmla="*/ 7 w 35"/>
                <a:gd name="T1" fmla="*/ 0 h 16"/>
                <a:gd name="T2" fmla="*/ 35 w 35"/>
                <a:gd name="T3" fmla="*/ 0 h 16"/>
                <a:gd name="T4" fmla="*/ 35 w 35"/>
                <a:gd name="T5" fmla="*/ 16 h 16"/>
                <a:gd name="T6" fmla="*/ 7 w 35"/>
                <a:gd name="T7" fmla="*/ 16 h 16"/>
                <a:gd name="T8" fmla="*/ 0 w 35"/>
                <a:gd name="T9" fmla="*/ 10 h 16"/>
                <a:gd name="T10" fmla="*/ 0 w 35"/>
                <a:gd name="T11" fmla="*/ 6 h 16"/>
                <a:gd name="T12" fmla="*/ 7 w 3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auto">
            <a:xfrm>
              <a:off x="8047038" y="4397376"/>
              <a:ext cx="1250950" cy="74613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4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9" name="Rectangle 66"/>
            <p:cNvSpPr>
              <a:spLocks noChangeArrowheads="1"/>
            </p:cNvSpPr>
            <p:nvPr/>
          </p:nvSpPr>
          <p:spPr bwMode="auto">
            <a:xfrm>
              <a:off x="8580438" y="4748213"/>
              <a:ext cx="165100" cy="3667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0" name="Rectangle 67"/>
            <p:cNvSpPr>
              <a:spLocks noChangeArrowheads="1"/>
            </p:cNvSpPr>
            <p:nvPr/>
          </p:nvSpPr>
          <p:spPr bwMode="auto">
            <a:xfrm>
              <a:off x="8580438" y="4748213"/>
              <a:ext cx="92075" cy="3667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auto">
            <a:xfrm>
              <a:off x="8047038" y="4692651"/>
              <a:ext cx="1250950" cy="73025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5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2" name="Rectangle 69"/>
            <p:cNvSpPr>
              <a:spLocks noChangeArrowheads="1"/>
            </p:cNvSpPr>
            <p:nvPr/>
          </p:nvSpPr>
          <p:spPr bwMode="auto">
            <a:xfrm>
              <a:off x="8580438" y="5410201"/>
              <a:ext cx="165100" cy="7731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3" name="Rectangle 70"/>
            <p:cNvSpPr>
              <a:spLocks noChangeArrowheads="1"/>
            </p:cNvSpPr>
            <p:nvPr/>
          </p:nvSpPr>
          <p:spPr bwMode="auto">
            <a:xfrm>
              <a:off x="8580438" y="5410201"/>
              <a:ext cx="92075" cy="7731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4" name="Freeform 71"/>
            <p:cNvSpPr>
              <a:spLocks/>
            </p:cNvSpPr>
            <p:nvPr/>
          </p:nvSpPr>
          <p:spPr bwMode="auto">
            <a:xfrm>
              <a:off x="7974013" y="5318126"/>
              <a:ext cx="1379537" cy="92075"/>
            </a:xfrm>
            <a:custGeom>
              <a:avLst/>
              <a:gdLst>
                <a:gd name="T0" fmla="*/ 75 w 75"/>
                <a:gd name="T1" fmla="*/ 0 h 5"/>
                <a:gd name="T2" fmla="*/ 67 w 75"/>
                <a:gd name="T3" fmla="*/ 5 h 5"/>
                <a:gd name="T4" fmla="*/ 8 w 75"/>
                <a:gd name="T5" fmla="*/ 5 h 5"/>
                <a:gd name="T6" fmla="*/ 0 w 75"/>
                <a:gd name="T7" fmla="*/ 0 h 5"/>
                <a:gd name="T8" fmla="*/ 75 w 7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5" y="3"/>
                    <a:pt x="71" y="5"/>
                    <a:pt x="6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5" name="Rectangle 72"/>
            <p:cNvSpPr>
              <a:spLocks noChangeArrowheads="1"/>
            </p:cNvSpPr>
            <p:nvPr/>
          </p:nvSpPr>
          <p:spPr bwMode="auto">
            <a:xfrm>
              <a:off x="8286750" y="6164263"/>
              <a:ext cx="754062" cy="7302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6" name="Rectangle 73"/>
            <p:cNvSpPr>
              <a:spLocks noChangeArrowheads="1"/>
            </p:cNvSpPr>
            <p:nvPr/>
          </p:nvSpPr>
          <p:spPr bwMode="auto">
            <a:xfrm>
              <a:off x="8286750" y="6219826"/>
              <a:ext cx="754062" cy="1746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7" name="Rectangle 74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9" name="Oval 76"/>
            <p:cNvSpPr>
              <a:spLocks noChangeArrowheads="1"/>
            </p:cNvSpPr>
            <p:nvPr/>
          </p:nvSpPr>
          <p:spPr bwMode="auto">
            <a:xfrm>
              <a:off x="8212138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0" name="Oval 77"/>
            <p:cNvSpPr>
              <a:spLocks noChangeArrowheads="1"/>
            </p:cNvSpPr>
            <p:nvPr/>
          </p:nvSpPr>
          <p:spPr bwMode="auto">
            <a:xfrm>
              <a:off x="8267700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1" name="Rectangle 78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2" name="Rectangle 79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3" name="Oval 80"/>
            <p:cNvSpPr>
              <a:spLocks noChangeArrowheads="1"/>
            </p:cNvSpPr>
            <p:nvPr/>
          </p:nvSpPr>
          <p:spPr bwMode="auto">
            <a:xfrm>
              <a:off x="8893175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4" name="Oval 81"/>
            <p:cNvSpPr>
              <a:spLocks noChangeArrowheads="1"/>
            </p:cNvSpPr>
            <p:nvPr/>
          </p:nvSpPr>
          <p:spPr bwMode="auto">
            <a:xfrm>
              <a:off x="8948738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auto">
            <a:xfrm>
              <a:off x="7531100" y="3441701"/>
              <a:ext cx="865187" cy="735013"/>
            </a:xfrm>
            <a:custGeom>
              <a:avLst/>
              <a:gdLst>
                <a:gd name="T0" fmla="*/ 11 w 47"/>
                <a:gd name="T1" fmla="*/ 40 h 40"/>
                <a:gd name="T2" fmla="*/ 27 w 47"/>
                <a:gd name="T3" fmla="*/ 28 h 40"/>
                <a:gd name="T4" fmla="*/ 43 w 47"/>
                <a:gd name="T5" fmla="*/ 12 h 40"/>
                <a:gd name="T6" fmla="*/ 33 w 47"/>
                <a:gd name="T7" fmla="*/ 0 h 40"/>
                <a:gd name="T8" fmla="*/ 33 w 47"/>
                <a:gd name="T9" fmla="*/ 0 h 40"/>
                <a:gd name="T10" fmla="*/ 10 w 47"/>
                <a:gd name="T11" fmla="*/ 20 h 40"/>
                <a:gd name="T12" fmla="*/ 11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11" y="40"/>
                  </a:moveTo>
                  <a:cubicBezTo>
                    <a:pt x="19" y="40"/>
                    <a:pt x="23" y="32"/>
                    <a:pt x="27" y="2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7" y="8"/>
                    <a:pt x="39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19" y="11"/>
                    <a:pt x="10" y="20"/>
                  </a:cubicBezTo>
                  <a:cubicBezTo>
                    <a:pt x="0" y="30"/>
                    <a:pt x="1" y="40"/>
                    <a:pt x="11" y="4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auto">
            <a:xfrm>
              <a:off x="7954963" y="3735388"/>
              <a:ext cx="1435100" cy="460375"/>
            </a:xfrm>
            <a:custGeom>
              <a:avLst/>
              <a:gdLst>
                <a:gd name="T0" fmla="*/ 8 w 78"/>
                <a:gd name="T1" fmla="*/ 0 h 25"/>
                <a:gd name="T2" fmla="*/ 70 w 78"/>
                <a:gd name="T3" fmla="*/ 0 h 25"/>
                <a:gd name="T4" fmla="*/ 78 w 78"/>
                <a:gd name="T5" fmla="*/ 9 h 25"/>
                <a:gd name="T6" fmla="*/ 78 w 78"/>
                <a:gd name="T7" fmla="*/ 16 h 25"/>
                <a:gd name="T8" fmla="*/ 70 w 78"/>
                <a:gd name="T9" fmla="*/ 25 h 25"/>
                <a:gd name="T10" fmla="*/ 8 w 78"/>
                <a:gd name="T11" fmla="*/ 25 h 25"/>
                <a:gd name="T12" fmla="*/ 0 w 78"/>
                <a:gd name="T13" fmla="*/ 16 h 25"/>
                <a:gd name="T14" fmla="*/ 0 w 78"/>
                <a:gd name="T15" fmla="*/ 9 h 25"/>
                <a:gd name="T16" fmla="*/ 8 w 78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5">
                  <a:moveTo>
                    <a:pt x="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4" y="0"/>
                    <a:pt x="78" y="4"/>
                    <a:pt x="78" y="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21"/>
                    <a:pt x="74" y="25"/>
                    <a:pt x="70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auto">
            <a:xfrm>
              <a:off x="7954963" y="3735388"/>
              <a:ext cx="698500" cy="460375"/>
            </a:xfrm>
            <a:custGeom>
              <a:avLst/>
              <a:gdLst>
                <a:gd name="T0" fmla="*/ 8 w 38"/>
                <a:gd name="T1" fmla="*/ 0 h 25"/>
                <a:gd name="T2" fmla="*/ 38 w 38"/>
                <a:gd name="T3" fmla="*/ 0 h 25"/>
                <a:gd name="T4" fmla="*/ 38 w 38"/>
                <a:gd name="T5" fmla="*/ 25 h 25"/>
                <a:gd name="T6" fmla="*/ 8 w 38"/>
                <a:gd name="T7" fmla="*/ 25 h 25"/>
                <a:gd name="T8" fmla="*/ 0 w 38"/>
                <a:gd name="T9" fmla="*/ 16 h 25"/>
                <a:gd name="T10" fmla="*/ 0 w 38"/>
                <a:gd name="T11" fmla="*/ 9 h 25"/>
                <a:gd name="T12" fmla="*/ 8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auto">
            <a:xfrm>
              <a:off x="7974013" y="4103688"/>
              <a:ext cx="1398587" cy="92075"/>
            </a:xfrm>
            <a:custGeom>
              <a:avLst/>
              <a:gdLst>
                <a:gd name="T0" fmla="*/ 76 w 76"/>
                <a:gd name="T1" fmla="*/ 0 h 5"/>
                <a:gd name="T2" fmla="*/ 69 w 76"/>
                <a:gd name="T3" fmla="*/ 5 h 5"/>
                <a:gd name="T4" fmla="*/ 7 w 76"/>
                <a:gd name="T5" fmla="*/ 5 h 5"/>
                <a:gd name="T6" fmla="*/ 0 w 76"/>
                <a:gd name="T7" fmla="*/ 0 h 5"/>
                <a:gd name="T8" fmla="*/ 76 w 7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">
                  <a:moveTo>
                    <a:pt x="76" y="0"/>
                  </a:moveTo>
                  <a:cubicBezTo>
                    <a:pt x="75" y="3"/>
                    <a:pt x="72" y="5"/>
                    <a:pt x="6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910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74" y="1690688"/>
            <a:ext cx="8758136" cy="3126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1350" y="1014922"/>
            <a:ext cx="2364128" cy="5653004"/>
          </a:xfrm>
          <a:prstGeom prst="rect">
            <a:avLst/>
          </a:prstGeom>
          <a:gradFill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8303337" y="1749336"/>
            <a:ext cx="2364128" cy="5653004"/>
          </a:xfrm>
          <a:prstGeom prst="rect">
            <a:avLst/>
          </a:prstGeom>
          <a:gradFill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626"/>
            <a:ext cx="6611754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200" dirty="0"/>
              <a:t>Plan to use add-in commands to place your add-in in user relevant flows</a:t>
            </a:r>
          </a:p>
          <a:p>
            <a:r>
              <a:rPr lang="en-US" sz="2200" dirty="0"/>
              <a:t>Use commands to represent a specific action with a clear and specific outcome for users. Do not combine multiple actions in a single button.</a:t>
            </a:r>
          </a:p>
          <a:p>
            <a:r>
              <a:rPr lang="en-US" sz="2200" dirty="0"/>
              <a:t>Provide granular actions that make common tasks within your add-in more efficient to perform. Minimize the number of steps an action takes to complete. </a:t>
            </a:r>
          </a:p>
          <a:p>
            <a:r>
              <a:rPr lang="en-US" sz="2200" dirty="0"/>
              <a:t>Provide meaningful icons and labels for buttons that clearly identify the action the user is taking. </a:t>
            </a:r>
            <a:endParaRPr lang="en-US" sz="2200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 commands </a:t>
            </a:r>
            <a:r>
              <a:rPr lang="en-US" sz="3200" dirty="0"/>
              <a:t>(currently Outlook only)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1720" y="5503902"/>
            <a:ext cx="6527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8D7"/>
                </a:solidFill>
                <a:hlinkClick r:id="rId4"/>
              </a:rPr>
              <a:t>https://github.com/OfficeDev/Office-Add-in-Commands-Samples</a:t>
            </a:r>
            <a:endParaRPr lang="en-US" dirty="0">
              <a:solidFill>
                <a:srgbClr val="0078D7"/>
              </a:solidFill>
            </a:endParaRPr>
          </a:p>
          <a:p>
            <a:endParaRPr lang="en-US" dirty="0">
              <a:solidFill>
                <a:srgbClr val="0078D7"/>
              </a:solidFill>
            </a:endParaRPr>
          </a:p>
          <a:p>
            <a:r>
              <a:rPr lang="en-US" u="sng" dirty="0">
                <a:solidFill>
                  <a:srgbClr val="0078D7"/>
                </a:solidFill>
              </a:rPr>
              <a:t>https://</a:t>
            </a:r>
            <a:r>
              <a:rPr lang="en-US" u="sng" dirty="0">
                <a:solidFill>
                  <a:srgbClr val="0078D7"/>
                </a:solidFill>
                <a:hlinkClick r:id="rId5"/>
              </a:rPr>
              <a:t>msdn.microsoft.com/en-us/library/office/mt267546.aspx</a:t>
            </a:r>
            <a:endParaRPr lang="en-US" u="sng" dirty="0">
              <a:solidFill>
                <a:srgbClr val="0078D7"/>
              </a:solidFill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216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951"/>
            <a:ext cx="10515600" cy="1325563"/>
          </a:xfrm>
        </p:spPr>
        <p:txBody>
          <a:bodyPr/>
          <a:lstStyle/>
          <a:p>
            <a:r>
              <a:rPr lang="en-US" dirty="0"/>
              <a:t>Icons in the ribbon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70" y="1606630"/>
            <a:ext cx="7085130" cy="44734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Keep your shapes simple and avoid multiple colors. Complex graphics are difficult to see at smaller sizes and resolutions.</a:t>
            </a:r>
          </a:p>
          <a:p>
            <a:r>
              <a:rPr lang="en-US" dirty="0"/>
              <a:t>Don't reuse visual metaphors for dissimilar commands. The same icon used for different actions will cause confusion.</a:t>
            </a:r>
          </a:p>
          <a:p>
            <a:r>
              <a:rPr lang="en-US" dirty="0"/>
              <a:t>Make your button labels clear and succinct. Use a combination of visual and textual information to convey meaning.</a:t>
            </a:r>
          </a:p>
          <a:p>
            <a:r>
              <a:rPr lang="en-US" dirty="0"/>
              <a:t>Test your icons in light and dark Office themes and high contrast settings. Note that icons might be difficult to see on dark backgrounds or in high contrast mode.</a:t>
            </a:r>
          </a:p>
          <a:p>
            <a:r>
              <a:rPr lang="en-US" dirty="0"/>
              <a:t>Use consistent icon sizes and positions to help with visual alignment on the ribbon.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25"/>
          <a:stretch/>
        </p:blipFill>
        <p:spPr>
          <a:xfrm>
            <a:off x="8026560" y="365125"/>
            <a:ext cx="375904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1300" y="2197101"/>
            <a:ext cx="4330700" cy="8509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755367" y="2300367"/>
            <a:ext cx="2317327" cy="795380"/>
            <a:chOff x="1883714" y="5876089"/>
            <a:chExt cx="2317327" cy="795380"/>
          </a:xfrm>
        </p:grpSpPr>
        <p:grpSp>
          <p:nvGrpSpPr>
            <p:cNvPr id="7" name="Group 6"/>
            <p:cNvGrpSpPr/>
            <p:nvPr/>
          </p:nvGrpSpPr>
          <p:grpSpPr>
            <a:xfrm>
              <a:off x="2435790" y="5876089"/>
              <a:ext cx="1213174" cy="548640"/>
              <a:chOff x="2828766" y="5673833"/>
              <a:chExt cx="1213174" cy="5486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766" y="5673833"/>
                <a:ext cx="548640" cy="54864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350512" y="5754711"/>
                <a:ext cx="691428" cy="3868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883714" y="6389117"/>
              <a:ext cx="2317327" cy="2823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simple icons with </a:t>
              </a:r>
              <a:b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consistent colors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861300" y="5107069"/>
            <a:ext cx="4330700" cy="8509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747416" y="5326265"/>
            <a:ext cx="2317327" cy="849904"/>
            <a:chOff x="7713814" y="5834265"/>
            <a:chExt cx="2317327" cy="849904"/>
          </a:xfrm>
        </p:grpSpPr>
        <p:grpSp>
          <p:nvGrpSpPr>
            <p:cNvPr id="12" name="Group 11"/>
            <p:cNvGrpSpPr/>
            <p:nvPr/>
          </p:nvGrpSpPr>
          <p:grpSpPr>
            <a:xfrm>
              <a:off x="8250685" y="5834265"/>
              <a:ext cx="1243584" cy="552156"/>
              <a:chOff x="8564656" y="5673832"/>
              <a:chExt cx="1243584" cy="55215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656" y="5673832"/>
                <a:ext cx="552156" cy="552156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116812" y="5754711"/>
                <a:ext cx="691428" cy="3868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Don’t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7713814" y="6401817"/>
              <a:ext cx="2317327" cy="2823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different colors, </a:t>
              </a:r>
            </a:p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sizes, or 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4762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16" y="1098350"/>
            <a:ext cx="4928392" cy="36962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8" y="1098349"/>
            <a:ext cx="4928392" cy="36962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822" y="4917404"/>
            <a:ext cx="5498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Taskpane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Add-in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Modularize code so it can later be separated into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in-line buttons for local actions that directly tie to the content displayed on the taskpane to the action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3236" y="4942473"/>
            <a:ext cx="5766095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Add-in with Commands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commands. Groups for each main module. Ribbon buttons for each top level action. Leverage </a:t>
            </a:r>
            <a:r>
              <a:rPr lang="en-US" sz="1400" dirty="0" err="1"/>
              <a:t>ExecuteAction</a:t>
            </a:r>
            <a:r>
              <a:rPr lang="en-US" sz="1400" dirty="0"/>
              <a:t> for actions that don’t require UI. Optimize for efficiency.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Office UI Fabric for custom HTML UI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Use command functions consistent with what they are called in Office,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in-line buttons for local actions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5431809" y="2245659"/>
            <a:ext cx="1103462" cy="1315718"/>
          </a:xfrm>
          <a:prstGeom prst="rightArrow">
            <a:avLst>
              <a:gd name="adj1" fmla="val 50000"/>
              <a:gd name="adj2" fmla="val 5242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80759" y="4052237"/>
            <a:ext cx="1330407" cy="48726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Office 2013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323236" y="4052237"/>
            <a:ext cx="1292620" cy="4872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Office 2016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2687464" y="3561377"/>
            <a:ext cx="2387600" cy="697811"/>
          </a:xfrm>
          <a:prstGeom prst="wedgeRectCallout">
            <a:avLst>
              <a:gd name="adj1" fmla="val 20546"/>
              <a:gd name="adj2" fmla="val -8838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 pane contains all navigation &amp; commanding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891336" y="2456298"/>
            <a:ext cx="1332395" cy="655204"/>
          </a:xfrm>
          <a:prstGeom prst="wedgeRectCallout">
            <a:avLst>
              <a:gd name="adj1" fmla="val -21547"/>
              <a:gd name="adj2" fmla="val -7427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Command – inserts to doc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8238233" y="1407874"/>
            <a:ext cx="1486034" cy="895016"/>
          </a:xfrm>
          <a:prstGeom prst="wedgeRectCallout">
            <a:avLst>
              <a:gd name="adj1" fmla="val -57879"/>
              <a:gd name="adj2" fmla="val -2517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Ribbon with grouped  commands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0821" y="-78626"/>
            <a:ext cx="11536038" cy="1325563"/>
          </a:xfrm>
        </p:spPr>
        <p:txBody>
          <a:bodyPr/>
          <a:lstStyle/>
          <a:p>
            <a:r>
              <a:rPr lang="en-US" dirty="0"/>
              <a:t>Factor your design to support multiple versions 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9257618" y="2660444"/>
            <a:ext cx="1963564" cy="697811"/>
          </a:xfrm>
          <a:prstGeom prst="wedgeRectCallout">
            <a:avLst>
              <a:gd name="adj1" fmla="val 20546"/>
              <a:gd name="adj2" fmla="val -8838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Actions like search are in-line within task pane</a:t>
            </a:r>
          </a:p>
        </p:txBody>
      </p:sp>
    </p:spTree>
    <p:extLst>
      <p:ext uri="{BB962C8B-B14F-4D97-AF65-F5344CB8AC3E}">
        <p14:creationId xmlns:p14="http://schemas.microsoft.com/office/powerpoint/2010/main" val="17114306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66" y="1233921"/>
            <a:ext cx="9566560" cy="5378564"/>
          </a:xfrm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329977" y="853025"/>
            <a:ext cx="7252854" cy="5943600"/>
          </a:xfrm>
          <a:prstGeom prst="rect">
            <a:avLst/>
          </a:prstGeom>
          <a:gradFill>
            <a:gsLst>
              <a:gs pos="7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538" y="190243"/>
            <a:ext cx="10515600" cy="1325563"/>
          </a:xfrm>
        </p:spPr>
        <p:txBody>
          <a:bodyPr/>
          <a:lstStyle/>
          <a:p>
            <a:r>
              <a:rPr lang="en-US" dirty="0"/>
              <a:t>Use Office Fabric UI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687" y="1522333"/>
            <a:ext cx="8513436" cy="4786470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25000"/>
              </a:prstClr>
            </a:outerShdw>
          </a:effectLst>
        </p:spPr>
      </p:pic>
      <p:sp>
        <p:nvSpPr>
          <p:cNvPr id="8" name="Rectangular Callout 7"/>
          <p:cNvSpPr/>
          <p:nvPr/>
        </p:nvSpPr>
        <p:spPr>
          <a:xfrm>
            <a:off x="2085062" y="2681348"/>
            <a:ext cx="1165747" cy="386883"/>
          </a:xfrm>
          <a:prstGeom prst="wedgeRectCallout">
            <a:avLst>
              <a:gd name="adj1" fmla="val -20833"/>
              <a:gd name="adj2" fmla="val 9030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Icons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255360" y="2524216"/>
            <a:ext cx="1332395" cy="655204"/>
          </a:xfrm>
          <a:prstGeom prst="wedgeRectCallout">
            <a:avLst>
              <a:gd name="adj1" fmla="val 58183"/>
              <a:gd name="adj2" fmla="val -2091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NavBar</a:t>
            </a:r>
            <a:endParaRPr lang="en-US" sz="1400" dirty="0"/>
          </a:p>
          <a:p>
            <a:pPr algn="ctr"/>
            <a:r>
              <a:rPr lang="en-US" sz="1400" dirty="0"/>
              <a:t>Component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4114999" y="5529618"/>
            <a:ext cx="1773339" cy="655204"/>
          </a:xfrm>
          <a:prstGeom prst="wedgeRectCallout">
            <a:avLst>
              <a:gd name="adj1" fmla="val 20841"/>
              <a:gd name="adj2" fmla="val -7222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Neutral colors</a:t>
            </a:r>
            <a:br>
              <a:rPr lang="en-US" sz="1400" dirty="0"/>
            </a:br>
            <a:r>
              <a:rPr lang="en-US" sz="1400" dirty="0"/>
              <a:t>default Office font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5849133" y="4256718"/>
            <a:ext cx="1332395" cy="655204"/>
          </a:xfrm>
          <a:prstGeom prst="wedgeRectCallout">
            <a:avLst>
              <a:gd name="adj1" fmla="val -60907"/>
              <a:gd name="adj2" fmla="val -2091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Give UI space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031449" y="1436121"/>
            <a:ext cx="3044723" cy="5653004"/>
          </a:xfrm>
          <a:prstGeom prst="rect">
            <a:avLst/>
          </a:prstGeom>
          <a:gradFill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06099" y="444055"/>
            <a:ext cx="3753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http://dev.office.com/fabric</a:t>
            </a:r>
            <a:r>
              <a:rPr lang="en-US" sz="2000" dirty="0"/>
              <a:t>  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4109167" y="2524216"/>
            <a:ext cx="1332395" cy="655204"/>
          </a:xfrm>
          <a:prstGeom prst="wedgeRectCallout">
            <a:avLst>
              <a:gd name="adj1" fmla="val -20368"/>
              <a:gd name="adj2" fmla="val 7156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Command Bar</a:t>
            </a:r>
          </a:p>
          <a:p>
            <a:pPr algn="ctr"/>
            <a:r>
              <a:rPr lang="en-US" sz="1400" dirty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5522132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(video): “</a:t>
            </a:r>
            <a:r>
              <a:rPr lang="en-US" dirty="0" err="1"/>
              <a:t>officeatwork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0" y="1760457"/>
            <a:ext cx="7534656" cy="4236176"/>
          </a:xfrm>
          <a:prstGeom prst="rect">
            <a:avLst/>
          </a:prstGeom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13385" y="6248400"/>
            <a:ext cx="4462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Courtesy of Martin Seifert, CEO, “</a:t>
            </a:r>
            <a:r>
              <a:rPr lang="en-US" sz="1600" dirty="0" err="1"/>
              <a:t>officeatwork</a:t>
            </a:r>
            <a:r>
              <a:rPr lang="en-US" sz="1600" dirty="0"/>
              <a:t> AG”</a:t>
            </a:r>
          </a:p>
        </p:txBody>
      </p:sp>
    </p:spTree>
    <p:extLst>
      <p:ext uri="{BB962C8B-B14F-4D97-AF65-F5344CB8AC3E}">
        <p14:creationId xmlns:p14="http://schemas.microsoft.com/office/powerpoint/2010/main" val="30950875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59" y="0"/>
            <a:ext cx="10515600" cy="1325563"/>
          </a:xfrm>
        </p:spPr>
        <p:txBody>
          <a:bodyPr/>
          <a:lstStyle/>
          <a:p>
            <a:r>
              <a:rPr lang="en-US" dirty="0"/>
              <a:t>Performance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4248" y="1170358"/>
            <a:ext cx="5568337" cy="5687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800" dirty="0"/>
              <a:t>Add-in must be </a:t>
            </a:r>
            <a:r>
              <a:rPr lang="en-US" sz="2800" b="1" dirty="0"/>
              <a:t>fast and responsive </a:t>
            </a:r>
            <a:r>
              <a:rPr lang="en-US" sz="2800" dirty="0"/>
              <a:t>with all user interactions (under a second).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800" dirty="0"/>
              <a:t>Follow </a:t>
            </a:r>
            <a:r>
              <a:rPr lang="en-US" sz="2800" b="1" dirty="0"/>
              <a:t>standard web practices </a:t>
            </a:r>
            <a:r>
              <a:rPr lang="en-US" sz="2800" dirty="0"/>
              <a:t>to optimize your webpage. 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2400" dirty="0"/>
              <a:t>Use only minified versions of libraries.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2400" dirty="0"/>
              <a:t>Only load resources you need. 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2400" dirty="0"/>
              <a:t>Use browser caching for subsequent load 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800" dirty="0"/>
              <a:t>Give the </a:t>
            </a:r>
            <a:r>
              <a:rPr lang="en-US" sz="2800" b="1" dirty="0"/>
              <a:t>perception of fast </a:t>
            </a:r>
            <a:r>
              <a:rPr lang="en-US" sz="2800" dirty="0"/>
              <a:t>UX 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2400" dirty="0"/>
              <a:t>Optimize boot path (aim for &lt;500 </a:t>
            </a:r>
            <a:r>
              <a:rPr lang="en-US" sz="2400" dirty="0" err="1"/>
              <a:t>msec</a:t>
            </a:r>
            <a:r>
              <a:rPr lang="en-US" sz="2400" dirty="0"/>
              <a:t>)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2400" dirty="0"/>
              <a:t>Show </a:t>
            </a:r>
            <a:r>
              <a:rPr lang="en-US" sz="2400" b="1" dirty="0"/>
              <a:t>loading </a:t>
            </a:r>
            <a:r>
              <a:rPr lang="en-US" sz="2400" dirty="0"/>
              <a:t>or other </a:t>
            </a:r>
            <a:r>
              <a:rPr lang="en-US" sz="2400" b="1" dirty="0"/>
              <a:t>progress indicators </a:t>
            </a:r>
            <a:r>
              <a:rPr lang="en-US" sz="2400" dirty="0"/>
              <a:t>where needed.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800" b="1" dirty="0"/>
              <a:t>Use a fast WW CDN for hosting resources, images, JS/HTML</a:t>
            </a:r>
            <a:r>
              <a:rPr lang="en-US" sz="2800" dirty="0"/>
              <a:t>.  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en-US" sz="2400" dirty="0"/>
              <a:t>Load as much as you can from one place, eliminate DNS &amp; connection costs.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2800" b="1" dirty="0"/>
              <a:t>Monitor </a:t>
            </a:r>
            <a:r>
              <a:rPr lang="en-US" sz="2800" dirty="0"/>
              <a:t>your service health, use telemetry to know user success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27248"/>
              </p:ext>
            </p:extLst>
          </p:nvPr>
        </p:nvGraphicFramePr>
        <p:xfrm>
          <a:off x="6076270" y="1325563"/>
          <a:ext cx="5810566" cy="5238725"/>
        </p:xfrm>
        <a:graphic>
          <a:graphicData uri="http://schemas.openxmlformats.org/drawingml/2006/table">
            <a:tbl>
              <a:tblPr>
                <a:effectLst>
                  <a:outerShdw blurRad="393700" dist="38100" dir="2700000" algn="tl" rotWithShape="0">
                    <a:prstClr val="black">
                      <a:alpha val="35000"/>
                    </a:prstClr>
                  </a:outerShdw>
                </a:effectLst>
              </a:tblPr>
              <a:tblGrid>
                <a:gridCol w="1344439">
                  <a:extLst>
                    <a:ext uri="{9D8B030D-6E8A-4147-A177-3AD203B41FA5}">
                      <a16:colId xmlns:a16="http://schemas.microsoft.com/office/drawing/2014/main" val="3141824582"/>
                    </a:ext>
                  </a:extLst>
                </a:gridCol>
                <a:gridCol w="1160584">
                  <a:extLst>
                    <a:ext uri="{9D8B030D-6E8A-4147-A177-3AD203B41FA5}">
                      <a16:colId xmlns:a16="http://schemas.microsoft.com/office/drawing/2014/main" val="3938657392"/>
                    </a:ext>
                  </a:extLst>
                </a:gridCol>
                <a:gridCol w="1148862">
                  <a:extLst>
                    <a:ext uri="{9D8B030D-6E8A-4147-A177-3AD203B41FA5}">
                      <a16:colId xmlns:a16="http://schemas.microsoft.com/office/drawing/2014/main" val="2016016922"/>
                    </a:ext>
                  </a:extLst>
                </a:gridCol>
                <a:gridCol w="2156681">
                  <a:extLst>
                    <a:ext uri="{9D8B030D-6E8A-4147-A177-3AD203B41FA5}">
                      <a16:colId xmlns:a16="http://schemas.microsoft.com/office/drawing/2014/main" val="613807511"/>
                    </a:ext>
                  </a:extLst>
                </a:gridCol>
              </a:tblGrid>
              <a:tr h="214881">
                <a:tc>
                  <a:txBody>
                    <a:bodyPr/>
                    <a:lstStyle/>
                    <a:p>
                      <a:r>
                        <a:rPr lang="en-US" sz="1400" b="1"/>
                        <a:t>Interaction class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Target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Upper bound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Human perception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66373"/>
                  </a:ext>
                </a:extLst>
              </a:tr>
              <a:tr h="214881">
                <a:tc>
                  <a:txBody>
                    <a:bodyPr/>
                    <a:lstStyle/>
                    <a:p>
                      <a:r>
                        <a:rPr lang="en-US" sz="1400" dirty="0"/>
                        <a:t>Instant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&lt;=50 ms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 ms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noticeable delay.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121584"/>
                  </a:ext>
                </a:extLst>
              </a:tr>
              <a:tr h="537202">
                <a:tc>
                  <a:txBody>
                    <a:bodyPr/>
                    <a:lstStyle/>
                    <a:p>
                      <a:r>
                        <a:rPr lang="en-US" sz="1400"/>
                        <a:t>Fast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50-100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200 ms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Minimally noticeable delay. No feedback necessary.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226271"/>
                  </a:ext>
                </a:extLst>
              </a:tr>
              <a:tr h="537202">
                <a:tc>
                  <a:txBody>
                    <a:bodyPr/>
                    <a:lstStyle/>
                    <a:p>
                      <a:r>
                        <a:rPr lang="en-US" sz="1400"/>
                        <a:t>Typical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100-300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Quick, but too slow to be described as fast. No feedback necessary.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92651"/>
                  </a:ext>
                </a:extLst>
              </a:tr>
              <a:tr h="537202">
                <a:tc>
                  <a:txBody>
                    <a:bodyPr/>
                    <a:lstStyle/>
                    <a:p>
                      <a:r>
                        <a:rPr lang="en-US" sz="1400"/>
                        <a:t>Responsive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300-500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second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fast, but still feels responsive. No feedback necessary.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503876"/>
                  </a:ext>
                </a:extLst>
              </a:tr>
              <a:tr h="537202">
                <a:tc>
                  <a:txBody>
                    <a:bodyPr/>
                    <a:lstStyle/>
                    <a:p>
                      <a:r>
                        <a:rPr lang="en-US" sz="1400" dirty="0"/>
                        <a:t>Continuous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&gt;500 ms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 seconds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Medium wait, no longer feels responsive. Might need feedback.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557906"/>
                  </a:ext>
                </a:extLst>
              </a:tr>
              <a:tr h="698363">
                <a:tc>
                  <a:txBody>
                    <a:bodyPr/>
                    <a:lstStyle/>
                    <a:p>
                      <a:r>
                        <a:rPr lang="en-US" sz="1400"/>
                        <a:t>Captive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&gt;500 ms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 seconds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Long, but not long enough to do something else. Might need feedback.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44925"/>
                  </a:ext>
                </a:extLst>
              </a:tr>
              <a:tr h="698363">
                <a:tc>
                  <a:txBody>
                    <a:bodyPr/>
                    <a:lstStyle/>
                    <a:p>
                      <a:r>
                        <a:rPr lang="en-US" sz="1400"/>
                        <a:t>Extended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&gt;500 ms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&gt;10 seconds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Long enough to do something else while waiting. Might need feedback.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81582"/>
                  </a:ext>
                </a:extLst>
              </a:tr>
              <a:tr h="376042">
                <a:tc>
                  <a:txBody>
                    <a:bodyPr/>
                    <a:lstStyle/>
                    <a:p>
                      <a:r>
                        <a:rPr lang="en-US" sz="1400"/>
                        <a:t>Long running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&gt;5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&gt;1 minute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Users will certainly do something else.</a:t>
                      </a:r>
                    </a:p>
                  </a:txBody>
                  <a:tcPr marL="53720" marR="53720" marT="26860" marB="26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219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8971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462"/>
            <a:ext cx="10515600" cy="1325563"/>
          </a:xfrm>
        </p:spPr>
        <p:txBody>
          <a:bodyPr/>
          <a:lstStyle/>
          <a:p>
            <a:r>
              <a:rPr lang="en-US" dirty="0"/>
              <a:t>Things to watch out for…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07" y="1453026"/>
            <a:ext cx="6096762" cy="5115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Avoid any Active X, Flash or any browser specific add-ons.  Use HTML5 controls/APIs that work in </a:t>
            </a:r>
            <a:r>
              <a:rPr lang="en-US" b="1" u="sng" dirty="0"/>
              <a:t>all</a:t>
            </a:r>
            <a:r>
              <a:rPr lang="en-US" dirty="0"/>
              <a:t> major browsers.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Avoid pop ups unless required for sign-in.   Guide the user to enable your pop up in case of blockers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don’t support IE9 or older browsers, that’s fine – but show a graceful error message, inform the user and give a call to action to download the latest browser.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Don’t ask users to install certificates or install any other tools. Add-ins which do will be rejected from the Store.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94" y="1458145"/>
            <a:ext cx="3857625" cy="2638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3159" y="4351283"/>
            <a:ext cx="319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15952" y="4151228"/>
            <a:ext cx="3699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Avoid client install of any kind.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3639" y="1314450"/>
            <a:ext cx="1614486" cy="3036833"/>
          </a:xfrm>
          <a:prstGeom prst="rect">
            <a:avLst/>
          </a:prstGeom>
          <a:gradFill>
            <a:gsLst>
              <a:gs pos="80000">
                <a:schemeClr val="bg1">
                  <a:alpha val="98000"/>
                </a:schemeClr>
              </a:gs>
              <a:gs pos="100000">
                <a:schemeClr val="bg1">
                  <a:alpha val="48000"/>
                  <a:lumMod val="0"/>
                  <a:lumOff val="100000"/>
                </a:schemeClr>
              </a:gs>
            </a:gsLst>
            <a:lin ang="0" scaled="0"/>
          </a:gra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0180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2" y="0"/>
            <a:ext cx="10515600" cy="1325563"/>
          </a:xfrm>
        </p:spPr>
        <p:txBody>
          <a:bodyPr/>
          <a:lstStyle/>
          <a:p>
            <a:r>
              <a:rPr lang="en-US" dirty="0"/>
              <a:t>Other do’s and don’ts of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92" y="1388977"/>
            <a:ext cx="5711451" cy="56447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Tailored to fit with Office. </a:t>
            </a:r>
            <a:r>
              <a:rPr lang="en-US" sz="2400" dirty="0"/>
              <a:t>User navigation &amp; task completions must be one click away. Don’t shove your website UX into the add-in. 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We love your brand</a:t>
            </a:r>
            <a:r>
              <a:rPr lang="en-US" sz="2400" dirty="0"/>
              <a:t> to show, but pick icons &amp; neutral backgrounds that </a:t>
            </a:r>
            <a:r>
              <a:rPr lang="en-US" sz="2400" b="1" dirty="0"/>
              <a:t>look great in Office. 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Ensure UX is responsive</a:t>
            </a:r>
            <a:r>
              <a:rPr lang="en-US" sz="2400" dirty="0"/>
              <a:t>, works when browser/client resized.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Allow sufficient padding</a:t>
            </a:r>
            <a:r>
              <a:rPr lang="en-US" sz="2400" dirty="0"/>
              <a:t>, let your design breathe.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Do embed help into the task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62298" y="1360573"/>
            <a:ext cx="5650029" cy="5441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Don’t use iOS or Windows phone chrome &amp; controls. </a:t>
            </a:r>
            <a:r>
              <a:rPr lang="en-US" sz="2400" dirty="0"/>
              <a:t>This can confuse users especially if they don’t work like them.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Avoid scrolling </a:t>
            </a:r>
            <a:r>
              <a:rPr lang="en-US" sz="2400" dirty="0"/>
              <a:t>unless needed.  Optimize for 1366 resolution.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Don’t use unlicensed images</a:t>
            </a:r>
            <a:r>
              <a:rPr lang="en-US" sz="2400" dirty="0"/>
              <a:t>. Developers are accountable.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400" b="1" dirty="0"/>
              <a:t>No funny colors or strangely sized buttons or menus. </a:t>
            </a:r>
            <a:r>
              <a:rPr lang="en-US" sz="2400" dirty="0"/>
              <a:t>Add-ins with weird or awkward UX will be rejected.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034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Testing, Testing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user tests / usability studies to get real user feedback early </a:t>
            </a:r>
          </a:p>
          <a:p>
            <a:r>
              <a:rPr lang="en-US" dirty="0"/>
              <a:t>Test across all platforms and browsers you will support</a:t>
            </a:r>
          </a:p>
          <a:p>
            <a:r>
              <a:rPr lang="en-US" dirty="0"/>
              <a:t>Measure performance and reliability under load</a:t>
            </a:r>
          </a:p>
          <a:p>
            <a:r>
              <a:rPr lang="en-US" dirty="0"/>
              <a:t>Test accessibility, localization, geopolitical concerns</a:t>
            </a:r>
          </a:p>
          <a:p>
            <a:r>
              <a:rPr lang="en-US" dirty="0"/>
              <a:t>Fix issues, then test again…</a:t>
            </a:r>
          </a:p>
        </p:txBody>
      </p:sp>
    </p:spTree>
    <p:extLst>
      <p:ext uri="{BB962C8B-B14F-4D97-AF65-F5344CB8AC3E}">
        <p14:creationId xmlns:p14="http://schemas.microsoft.com/office/powerpoint/2010/main" val="324801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15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2611" y="-32926"/>
            <a:ext cx="10515600" cy="1325563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cap="none" dirty="0">
                <a:latin typeface="Segoe UI Light" panose="020B0502040204020203" pitchFamily="34" charset="0"/>
                <a:cs typeface="Segoe UI Light" panose="020B0502040204020203" pitchFamily="34" charset="0"/>
              </a:rPr>
              <a:t>Add-in best practices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94903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Design for  deep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81295" y="1825625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UX 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659" y="2286498"/>
            <a:ext cx="178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&amp; </a:t>
            </a:r>
            <a:br>
              <a:rPr lang="en-US" dirty="0"/>
            </a:br>
            <a:r>
              <a:rPr lang="en-US" dirty="0"/>
              <a:t>UX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611" y="3843808"/>
            <a:ext cx="144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Marketing,</a:t>
            </a:r>
          </a:p>
          <a:p>
            <a:r>
              <a:rPr lang="en-US" dirty="0"/>
              <a:t>GTM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94903" y="3465816"/>
            <a:ext cx="1487277" cy="1402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Store listing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1501" y="3465816"/>
            <a:ext cx="1487277" cy="1402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Marketing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88098" y="3465816"/>
            <a:ext cx="1487277" cy="1402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Website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659" y="5483998"/>
            <a:ext cx="146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Post-Launch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94902" y="5106006"/>
            <a:ext cx="1487277" cy="1402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Monitor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1501" y="5108740"/>
            <a:ext cx="1487277" cy="1402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voice &amp; Reviews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62286" y="1825624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Performance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88098" y="5111202"/>
            <a:ext cx="1487277" cy="1402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</a:t>
            </a:r>
            <a:br>
              <a:rPr lang="en-US" b="1" dirty="0"/>
            </a:br>
            <a:r>
              <a:rPr lang="en-US" b="1" dirty="0"/>
              <a:t>regularly</a:t>
            </a:r>
            <a:endParaRPr lang="en-US" sz="1400" b="1" dirty="0"/>
          </a:p>
        </p:txBody>
      </p:sp>
      <p:sp>
        <p:nvSpPr>
          <p:cNvPr id="2" name="TextBox 1">
            <a:hlinkClick r:id="rId3"/>
          </p:cNvPr>
          <p:cNvSpPr txBox="1"/>
          <p:nvPr/>
        </p:nvSpPr>
        <p:spPr>
          <a:xfrm flipH="1">
            <a:off x="2714956" y="1262809"/>
            <a:ext cx="839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https://msdn.microsoft.com/EN-US/library/office/mt590883.aspx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30620035"/>
              </p:ext>
            </p:extLst>
          </p:nvPr>
        </p:nvGraphicFramePr>
        <p:xfrm>
          <a:off x="7955262" y="3968507"/>
          <a:ext cx="3194730" cy="253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Rectangle 21"/>
          <p:cNvSpPr/>
          <p:nvPr/>
        </p:nvSpPr>
        <p:spPr>
          <a:xfrm>
            <a:off x="3591501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First Run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88099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Sign-In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84697" y="1825625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Add-in</a:t>
            </a:r>
            <a:br>
              <a:rPr lang="en-US" b="1" dirty="0"/>
            </a:br>
            <a:r>
              <a:rPr lang="en-US" b="1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94854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62" y="1244600"/>
            <a:ext cx="3919487" cy="3867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0622" y="0"/>
            <a:ext cx="10515600" cy="1325563"/>
          </a:xfrm>
        </p:spPr>
        <p:txBody>
          <a:bodyPr/>
          <a:lstStyle/>
          <a:p>
            <a:r>
              <a:rPr lang="en-US" dirty="0"/>
              <a:t>Add-in design guidelines and principles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0622" y="1204254"/>
            <a:ext cx="7709136" cy="565374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explicitly for Office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The functionality and look and feel of an add-in should harmoniously complement the Office experience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users more productive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Help users do more or get one job done quickly. Enable seamless interaction between Office and your add-in.</a:t>
            </a:r>
          </a:p>
          <a:p>
            <a:pPr marL="0" indent="0">
              <a:buNone/>
            </a:pPr>
            <a:endParaRPr lang="en-US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Favor content over chrome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Emphasize the add-in's content and functionality over any accessory chrome. Avoiding superfluous UI elements that don't add value to the user experience.</a:t>
            </a:r>
          </a:p>
          <a:p>
            <a:endParaRPr lang="en-US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Keep users in control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Allow users to understand any important decisions, control their experience, and easily reverse actions the add-in performs.</a:t>
            </a:r>
          </a:p>
          <a:p>
            <a:endParaRPr lang="en-US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for all Office platforms and input methods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Support both mouse/keyboard and touch input devices. Ensure UI is responsive to adapt to different form factors. Ensure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accessibility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needs are met.</a:t>
            </a:r>
          </a:p>
          <a:p>
            <a:endParaRPr lang="en-US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guidelines for Office add-ins:</a:t>
            </a:r>
          </a:p>
        </p:txBody>
      </p:sp>
      <p:sp>
        <p:nvSpPr>
          <p:cNvPr id="2" name="Rectangle 1"/>
          <p:cNvSpPr/>
          <p:nvPr/>
        </p:nvSpPr>
        <p:spPr>
          <a:xfrm>
            <a:off x="4770263" y="5730893"/>
            <a:ext cx="7620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https://msdn.microsoft.com/en-us/library/office/mt484317.aspx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0784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925" y="1554771"/>
            <a:ext cx="3921584" cy="2206430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0408" y="0"/>
            <a:ext cx="10515600" cy="1274489"/>
          </a:xfrm>
        </p:spPr>
        <p:txBody>
          <a:bodyPr>
            <a:normAutofit/>
          </a:bodyPr>
          <a:lstStyle/>
          <a:p>
            <a:r>
              <a:rPr lang="en-US" dirty="0"/>
              <a:t>Offer deep value to your users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02939" y="1278075"/>
            <a:ext cx="6403727" cy="5822813"/>
          </a:xfrm>
        </p:spPr>
        <p:txBody>
          <a:bodyPr>
            <a:normAutofit/>
          </a:bodyPr>
          <a:lstStyle/>
          <a:p>
            <a:pPr lvl="1"/>
            <a:r>
              <a:rPr lang="en-IE" sz="2800" dirty="0"/>
              <a:t>Add-ins must complement Office. Help users complete their tasks quickly and efficiently.</a:t>
            </a:r>
            <a:br>
              <a:rPr lang="en-IE" sz="2800" dirty="0"/>
            </a:br>
            <a:endParaRPr lang="en-US" sz="2800" dirty="0"/>
          </a:p>
          <a:p>
            <a:pPr lvl="1"/>
            <a:r>
              <a:rPr lang="en-US" sz="2800" dirty="0"/>
              <a:t>Focus on scenarios &amp; workflows that make sense in each of the Office applications.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Provide strong reasons for users to engage with the add-in.</a:t>
            </a:r>
            <a:br>
              <a:rPr lang="en-US" sz="2800" dirty="0"/>
            </a:br>
            <a:endParaRPr lang="en-US" sz="2800" dirty="0"/>
          </a:p>
          <a:p>
            <a:endParaRPr lang="en-US" dirty="0"/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72" y="1454970"/>
            <a:ext cx="3758021" cy="2112856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530" y="3027724"/>
            <a:ext cx="2731849" cy="1535915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240" y="3567826"/>
            <a:ext cx="4276351" cy="2406035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021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32" y="0"/>
            <a:ext cx="11771948" cy="1325563"/>
          </a:xfrm>
        </p:spPr>
        <p:txBody>
          <a:bodyPr/>
          <a:lstStyle/>
          <a:p>
            <a:r>
              <a:rPr lang="en-US" dirty="0"/>
              <a:t>First run experiences that quickly engage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" y="1360602"/>
            <a:ext cx="6971348" cy="596280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Personalize and greet the user.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Describe clearly the value your add-in offers </a:t>
            </a:r>
            <a:r>
              <a:rPr lang="en-US" b="1" u="sng" dirty="0"/>
              <a:t>before</a:t>
            </a:r>
            <a:r>
              <a:rPr lang="en-US" dirty="0"/>
              <a:t> asking users to sign-in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Don’t assume users know how it works. Be prepared to show teaching UX and videos.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Give free trials out of the box (no signups). </a:t>
            </a:r>
            <a:r>
              <a:rPr lang="en-US" b="1" u="sng" dirty="0"/>
              <a:t>Freemium</a:t>
            </a:r>
            <a:r>
              <a:rPr lang="en-US" dirty="0"/>
              <a:t> is good and mitigates user drop-offs. Show/tease the premium features.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Keep new user sign-up dead simple. Prefill info you already have: email, display name. Skip email verifications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66" y="1325563"/>
            <a:ext cx="2800014" cy="515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38772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25" y="1510146"/>
            <a:ext cx="7608612" cy="4277755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Rectangle 12"/>
          <p:cNvSpPr/>
          <p:nvPr/>
        </p:nvSpPr>
        <p:spPr>
          <a:xfrm>
            <a:off x="3937875" y="1285875"/>
            <a:ext cx="2271540" cy="479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699" y="184583"/>
            <a:ext cx="10515600" cy="1325563"/>
          </a:xfrm>
        </p:spPr>
        <p:txBody>
          <a:bodyPr/>
          <a:lstStyle/>
          <a:p>
            <a:r>
              <a:rPr lang="en-US" dirty="0"/>
              <a:t>Engaging First Run: Placemats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4409" y="1510146"/>
            <a:ext cx="7608612" cy="42777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45575" y="1204996"/>
            <a:ext cx="1600549" cy="4798092"/>
          </a:xfrm>
          <a:prstGeom prst="rect">
            <a:avLst/>
          </a:prstGeom>
          <a:gradFill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97387" y="1204996"/>
            <a:ext cx="1600549" cy="4798092"/>
          </a:xfrm>
          <a:prstGeom prst="rect">
            <a:avLst/>
          </a:prstGeom>
          <a:gradFill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83714" y="5876089"/>
            <a:ext cx="2317327" cy="795380"/>
            <a:chOff x="1883714" y="5876089"/>
            <a:chExt cx="2317327" cy="795380"/>
          </a:xfrm>
        </p:grpSpPr>
        <p:grpSp>
          <p:nvGrpSpPr>
            <p:cNvPr id="5" name="Group 4"/>
            <p:cNvGrpSpPr/>
            <p:nvPr/>
          </p:nvGrpSpPr>
          <p:grpSpPr>
            <a:xfrm>
              <a:off x="2435790" y="5876089"/>
              <a:ext cx="1213174" cy="548640"/>
              <a:chOff x="2828766" y="5673833"/>
              <a:chExt cx="1213174" cy="5486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766" y="5673833"/>
                <a:ext cx="548640" cy="54864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350512" y="5754711"/>
                <a:ext cx="691428" cy="3868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1883714" y="6389117"/>
              <a:ext cx="2317327" cy="2823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Lead users into your experience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61418" y="5834265"/>
            <a:ext cx="2317327" cy="837204"/>
            <a:chOff x="7713814" y="5834265"/>
            <a:chExt cx="2317327" cy="837204"/>
          </a:xfrm>
        </p:grpSpPr>
        <p:grpSp>
          <p:nvGrpSpPr>
            <p:cNvPr id="8" name="Group 7"/>
            <p:cNvGrpSpPr/>
            <p:nvPr/>
          </p:nvGrpSpPr>
          <p:grpSpPr>
            <a:xfrm>
              <a:off x="8250685" y="5834265"/>
              <a:ext cx="1243584" cy="552156"/>
              <a:chOff x="8564656" y="5673832"/>
              <a:chExt cx="1243584" cy="55215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656" y="5673832"/>
                <a:ext cx="552156" cy="552156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116812" y="5754711"/>
                <a:ext cx="691428" cy="3868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Don’t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7713814" y="6389117"/>
              <a:ext cx="2317327" cy="2823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Assume users know how to begin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6892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9" y="1690687"/>
            <a:ext cx="5438527" cy="3983147"/>
          </a:xfrm>
          <a:effectLst>
            <a:softEdge rad="190500"/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53" y="1690689"/>
            <a:ext cx="5438522" cy="3983142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838200" y="48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Include Sample Data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714" y="5622089"/>
            <a:ext cx="2317327" cy="795380"/>
            <a:chOff x="1883714" y="5876089"/>
            <a:chExt cx="2317327" cy="795380"/>
          </a:xfrm>
        </p:grpSpPr>
        <p:grpSp>
          <p:nvGrpSpPr>
            <p:cNvPr id="16" name="Group 15"/>
            <p:cNvGrpSpPr/>
            <p:nvPr/>
          </p:nvGrpSpPr>
          <p:grpSpPr>
            <a:xfrm>
              <a:off x="2435790" y="5876089"/>
              <a:ext cx="1213174" cy="548640"/>
              <a:chOff x="2828766" y="5673833"/>
              <a:chExt cx="1213174" cy="54864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766" y="5673833"/>
                <a:ext cx="548640" cy="548640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350512" y="5754711"/>
                <a:ext cx="691428" cy="3868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883714" y="6389117"/>
              <a:ext cx="2317327" cy="2823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Include sample data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42418" y="5580265"/>
            <a:ext cx="2317327" cy="837204"/>
            <a:chOff x="7713814" y="5834265"/>
            <a:chExt cx="2317327" cy="837204"/>
          </a:xfrm>
        </p:grpSpPr>
        <p:grpSp>
          <p:nvGrpSpPr>
            <p:cNvPr id="22" name="Group 21"/>
            <p:cNvGrpSpPr/>
            <p:nvPr/>
          </p:nvGrpSpPr>
          <p:grpSpPr>
            <a:xfrm>
              <a:off x="8250685" y="5834265"/>
              <a:ext cx="1243584" cy="552156"/>
              <a:chOff x="8564656" y="5673832"/>
              <a:chExt cx="1243584" cy="55215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656" y="5673832"/>
                <a:ext cx="552156" cy="552156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9116812" y="5754711"/>
                <a:ext cx="691428" cy="3868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Don’t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7713814" y="6389117"/>
              <a:ext cx="2317327" cy="2823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Assume users know how to engage with your </a:t>
              </a:r>
              <a:r>
                <a:rPr 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add-in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4790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12197953" cy="6858000"/>
          </a:xfrm>
        </p:spPr>
      </p:pic>
      <p:sp>
        <p:nvSpPr>
          <p:cNvPr id="5" name="Rectangle 4"/>
          <p:cNvSpPr/>
          <p:nvPr/>
        </p:nvSpPr>
        <p:spPr>
          <a:xfrm>
            <a:off x="5565842" y="4003721"/>
            <a:ext cx="1523909" cy="353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" y="0"/>
            <a:ext cx="12191998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891" y="45688"/>
            <a:ext cx="11175064" cy="1325563"/>
          </a:xfrm>
        </p:spPr>
        <p:txBody>
          <a:bodyPr/>
          <a:lstStyle/>
          <a:p>
            <a:r>
              <a:rPr lang="en-US" dirty="0"/>
              <a:t>Single sign-on please </a:t>
            </a:r>
            <a:r>
              <a:rPr lang="en-US" sz="3200" dirty="0"/>
              <a:t>(currently Outlook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4941" y="1371251"/>
            <a:ext cx="5623183" cy="5649604"/>
          </a:xfrm>
        </p:spPr>
        <p:txBody>
          <a:bodyPr>
            <a:noAutofit/>
          </a:bodyPr>
          <a:lstStyle/>
          <a:p>
            <a:pPr lvl="1"/>
            <a:r>
              <a:rPr lang="en-US" sz="2200" dirty="0"/>
              <a:t>Implement SSO to avoid drop-offs. Ensure SSO works in all Outlook clients</a:t>
            </a:r>
          </a:p>
          <a:p>
            <a:pPr lvl="1"/>
            <a:endParaRPr lang="en-US" sz="800" dirty="0"/>
          </a:p>
          <a:p>
            <a:pPr lvl="1"/>
            <a:r>
              <a:rPr lang="en-US" sz="2200" dirty="0"/>
              <a:t>Exchange identity tokens will help provide SSO. Most of our best add-ins leverage this flow.</a:t>
            </a:r>
          </a:p>
          <a:p>
            <a:pPr lvl="1"/>
            <a:endParaRPr lang="en-US" sz="800" dirty="0"/>
          </a:p>
          <a:p>
            <a:pPr lvl="1"/>
            <a:r>
              <a:rPr lang="en-US" sz="2200" dirty="0"/>
              <a:t>Keep </a:t>
            </a:r>
            <a:r>
              <a:rPr lang="en-US" sz="2200" dirty="0" err="1"/>
              <a:t>auth</a:t>
            </a:r>
            <a:r>
              <a:rPr lang="en-US" sz="2200" dirty="0"/>
              <a:t> simple if you can. Yelp does not even require a sign-in.  Uber uses the user’s phone number &amp; verification to sign-in to the add-in.</a:t>
            </a:r>
          </a:p>
          <a:p>
            <a:pPr lvl="1"/>
            <a:endParaRPr lang="en-US" sz="800" dirty="0"/>
          </a:p>
          <a:p>
            <a:pPr lvl="1"/>
            <a:r>
              <a:rPr lang="en-US" sz="2200" dirty="0"/>
              <a:t>If your add-in requires Outlook REST API </a:t>
            </a:r>
            <a:r>
              <a:rPr lang="en-US" sz="2200"/>
              <a:t>access, use </a:t>
            </a:r>
            <a:r>
              <a:rPr lang="en-US" sz="2200" dirty="0"/>
              <a:t>OAuth v2 endpoint </a:t>
            </a:r>
            <a:r>
              <a:rPr lang="en-US" sz="1600" dirty="0"/>
              <a:t>(see Boomerang add-in as an example and the getting started docs at dev.outlook.com.)</a:t>
            </a:r>
            <a:endParaRPr lang="en-US" sz="18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br>
              <a:rPr lang="en-US" sz="2200" dirty="0"/>
            </a:b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8925059" y="5061397"/>
            <a:ext cx="2562896" cy="51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36" y="1371252"/>
            <a:ext cx="3019425" cy="435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115" y="1371251"/>
            <a:ext cx="2867025" cy="36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55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3.xml><?xml version="1.0" encoding="utf-8"?>
<a:theme xmlns:a="http://schemas.openxmlformats.org/drawingml/2006/main" name="5-30550_MGX_FY15_Breakout_LIGHT_Template">
  <a:themeElements>
    <a:clrScheme name="MGX FY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FFB900"/>
      </a:accent2>
      <a:accent3>
        <a:srgbClr val="002050"/>
      </a:accent3>
      <a:accent4>
        <a:srgbClr val="008272"/>
      </a:accent4>
      <a:accent5>
        <a:srgbClr val="68217A"/>
      </a:accent5>
      <a:accent6>
        <a:srgbClr val="00188F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GXFY15_Breakout_LIGHT_Template" id="{3DF59226-AB96-4EBB-BE71-EEEC139AA5AE}" vid="{047F28D1-0636-4ADA-9859-82902F2F4576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AF7916F5-B6CE-4446-87D4-7A61BEF9288B}" vid="{F2E341AB-B1C9-4A03-98B5-82D7F8BB090B}"/>
    </a:ext>
  </a:extLst>
</a:theme>
</file>

<file path=ppt/theme/theme6.xml><?xml version="1.0" encoding="utf-8"?>
<a:theme xmlns:a="http://schemas.openxmlformats.org/drawingml/2006/main" name="2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7.xml><?xml version="1.0" encoding="utf-8"?>
<a:theme xmlns:a="http://schemas.openxmlformats.org/drawingml/2006/main" name="2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8.xml><?xml version="1.0" encoding="utf-8"?>
<a:theme xmlns:a="http://schemas.openxmlformats.org/drawingml/2006/main" name="6-30540_Office_365_CloudRoadShow">
  <a:themeElements>
    <a:clrScheme name="Custom 118">
      <a:dk1>
        <a:srgbClr val="262626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BA65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v02.potx" id="{B5470EB0-641B-4935-9E12-484AA2312254}" vid="{A0499B42-DE34-48E1-8CB5-0A4D707E131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23780</TotalTime>
  <Words>1581</Words>
  <Application>Microsoft Office PowerPoint</Application>
  <PresentationFormat>Widescreen</PresentationFormat>
  <Paragraphs>246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Arial</vt:lpstr>
      <vt:lpstr>Avenir LT Pro 45 Book</vt:lpstr>
      <vt:lpstr>Calibri</vt:lpstr>
      <vt:lpstr>Calibri Light</vt:lpstr>
      <vt:lpstr>Consolas</vt:lpstr>
      <vt:lpstr>ＭＳ Ｐゴシック</vt:lpstr>
      <vt:lpstr>Segoe UI</vt:lpstr>
      <vt:lpstr>Segoe UI Light</vt:lpstr>
      <vt:lpstr>Segoe UI Semibold</vt:lpstr>
      <vt:lpstr>Wingdings</vt:lpstr>
      <vt:lpstr>Office Theme</vt:lpstr>
      <vt:lpstr>5-30629_Build_Template_WHITE</vt:lpstr>
      <vt:lpstr>5-30550_MGX_FY15_Breakout_LIGHT_Template</vt:lpstr>
      <vt:lpstr>1_Office Theme</vt:lpstr>
      <vt:lpstr>1_5-30536_Build_2014_Breakout_Template_White_16x9</vt:lpstr>
      <vt:lpstr>2_TEE14 Speaker PPT Template</vt:lpstr>
      <vt:lpstr>2_TEE14 Speaker PPT Template</vt:lpstr>
      <vt:lpstr>6-30540_Office_365_CloudRoadShow</vt:lpstr>
      <vt:lpstr>Office Add-ins Best Practices and Guidelines Functional and UX Design</vt:lpstr>
      <vt:lpstr>Add-in best practices</vt:lpstr>
      <vt:lpstr>Add-in design guidelines and principles</vt:lpstr>
      <vt:lpstr>Offer deep value to your users</vt:lpstr>
      <vt:lpstr>First run experiences that quickly engage users</vt:lpstr>
      <vt:lpstr>Engaging First Run: Placemats</vt:lpstr>
      <vt:lpstr>PowerPoint Presentation</vt:lpstr>
      <vt:lpstr>PowerPoint Presentation</vt:lpstr>
      <vt:lpstr>Single sign-on please (currently Outlook only)</vt:lpstr>
      <vt:lpstr>Add-in commands (currently Outlook only)</vt:lpstr>
      <vt:lpstr>Icons in the ribbon</vt:lpstr>
      <vt:lpstr>Factor your design to support multiple versions </vt:lpstr>
      <vt:lpstr>Use Office Fabric UI</vt:lpstr>
      <vt:lpstr>Example (video): “officeatwork”</vt:lpstr>
      <vt:lpstr>Performance </vt:lpstr>
      <vt:lpstr>Things to watch out for…</vt:lpstr>
      <vt:lpstr>Other do’s and don’ts of user experience</vt:lpstr>
      <vt:lpstr>Testing, Testing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Rollin</dc:creator>
  <cp:lastModifiedBy>Dean Slawson</cp:lastModifiedBy>
  <cp:revision>516</cp:revision>
  <dcterms:created xsi:type="dcterms:W3CDTF">2015-08-13T21:22:22Z</dcterms:created>
  <dcterms:modified xsi:type="dcterms:W3CDTF">2015-12-15T19:22:52Z</dcterms:modified>
</cp:coreProperties>
</file>